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84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790164A-B2B0-4314-A710-B72DDD7A184F}" type="datetimeFigureOut">
              <a:rPr lang="en-US" smtClean="0"/>
              <a:pPr/>
              <a:t>3/23/2011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25A1258-1666-4F6E-BB3A-FBE0B065D9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Raymond Chandler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The Big Sleep, </a:t>
            </a:r>
            <a:r>
              <a:rPr lang="en-US" sz="3600" dirty="0" smtClean="0"/>
              <a:t>1939</a:t>
            </a:r>
            <a:endParaRPr lang="en-US" sz="36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Panopticon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589240"/>
          </a:xfrm>
        </p:spPr>
        <p:txBody>
          <a:bodyPr>
            <a:normAutofit fontScale="92500" lnSpcReduction="10000"/>
          </a:bodyPr>
          <a:lstStyle/>
          <a:p>
            <a:r>
              <a:rPr lang="da-DK" dirty="0" smtClean="0"/>
              <a:t>The architectural figure of the mechanisms of power towards the individual: supervising &amp; correcting, disciplining</a:t>
            </a:r>
          </a:p>
          <a:p>
            <a:r>
              <a:rPr lang="da-DK" dirty="0" smtClean="0"/>
              <a:t>Spatial unities: see </a:t>
            </a:r>
            <a:r>
              <a:rPr lang="da-DK" dirty="0" smtClean="0"/>
              <a:t>constantly, recognize immediately – visibility is a trap</a:t>
            </a:r>
          </a:p>
          <a:p>
            <a:r>
              <a:rPr lang="da-DK" dirty="0" smtClean="0"/>
              <a:t>Inmates: objects of information, not subjects in communication</a:t>
            </a:r>
          </a:p>
          <a:p>
            <a:r>
              <a:rPr lang="da-DK" dirty="0" smtClean="0"/>
              <a:t>Crowd </a:t>
            </a:r>
            <a:r>
              <a:rPr lang="da-DK" dirty="0" smtClean="0">
                <a:sym typeface="Wingdings" pitchFamily="2" charset="2"/>
              </a:rPr>
              <a:t> collection of separated individualities</a:t>
            </a:r>
          </a:p>
          <a:p>
            <a:r>
              <a:rPr lang="da-DK" dirty="0" smtClean="0">
                <a:sym typeface="Wingdings" pitchFamily="2" charset="2"/>
              </a:rPr>
              <a:t>”to induce in the inmate a state of conscious and permanent visibility that assures the automatic functioning of power.”</a:t>
            </a:r>
          </a:p>
          <a:p>
            <a:r>
              <a:rPr lang="da-DK" dirty="0" smtClean="0">
                <a:sym typeface="Wingdings" pitchFamily="2" charset="2"/>
              </a:rPr>
              <a:t>Inmates are caught up in a power situation of which they are themselves the bearers.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DK" dirty="0" smtClean="0"/>
              <a:t>Visible and unverifiable</a:t>
            </a:r>
          </a:p>
          <a:p>
            <a:r>
              <a:rPr lang="da-DK" dirty="0" smtClean="0"/>
              <a:t>Automatized and dis-individualized</a:t>
            </a:r>
          </a:p>
          <a:p>
            <a:r>
              <a:rPr lang="da-DK" dirty="0" smtClean="0"/>
              <a:t>No matter who exercises it</a:t>
            </a:r>
          </a:p>
          <a:p>
            <a:r>
              <a:rPr lang="da-DK" dirty="0" smtClean="0"/>
              <a:t>No matter what motive lies behind</a:t>
            </a:r>
          </a:p>
          <a:p>
            <a:r>
              <a:rPr lang="da-DK" dirty="0" smtClean="0"/>
              <a:t>Homogeneous effects</a:t>
            </a:r>
          </a:p>
          <a:p>
            <a:r>
              <a:rPr lang="da-DK" dirty="0" smtClean="0"/>
              <a:t>”He who is subjected to a field of visibility, and who knows it, assumes responsibility for the constraints of power.”</a:t>
            </a:r>
          </a:p>
          <a:p>
            <a:r>
              <a:rPr lang="da-DK" dirty="0" smtClean="0"/>
              <a:t>”he becomes the principle of his own subjection.”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Aim /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Strengthen the social forces</a:t>
            </a:r>
          </a:p>
          <a:p>
            <a:r>
              <a:rPr lang="da-DK" dirty="0" smtClean="0"/>
              <a:t>Increase production</a:t>
            </a:r>
          </a:p>
          <a:p>
            <a:r>
              <a:rPr lang="da-DK" dirty="0" smtClean="0"/>
              <a:t>Spread education</a:t>
            </a:r>
          </a:p>
          <a:p>
            <a:r>
              <a:rPr lang="da-DK" dirty="0" smtClean="0"/>
              <a:t>Raise level of public morality</a:t>
            </a:r>
          </a:p>
          <a:p>
            <a:r>
              <a:rPr lang="da-DK" dirty="0" smtClean="0"/>
              <a:t>Increase and multiply</a:t>
            </a:r>
          </a:p>
          <a:p>
            <a:r>
              <a:rPr lang="da-DK" dirty="0" smtClean="0"/>
              <a:t>Provides the formula for a society penetrated with disciplinary mechanisms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The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5074440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Minute details</a:t>
            </a:r>
          </a:p>
          <a:p>
            <a:r>
              <a:rPr lang="da-DK" dirty="0" smtClean="0"/>
              <a:t>Co-extensive with the entire social body</a:t>
            </a:r>
          </a:p>
          <a:p>
            <a:r>
              <a:rPr lang="da-DK" dirty="0" smtClean="0"/>
              <a:t>The infinitely small of political power</a:t>
            </a:r>
          </a:p>
          <a:p>
            <a:r>
              <a:rPr lang="da-DK" dirty="0" smtClean="0"/>
              <a:t>Permanent, exhaustive, omnipresent surveillance</a:t>
            </a:r>
          </a:p>
          <a:p>
            <a:r>
              <a:rPr lang="da-DK" dirty="0" smtClean="0"/>
              <a:t>Making all visible – remaining invisible</a:t>
            </a:r>
          </a:p>
          <a:p>
            <a:r>
              <a:rPr lang="da-DK" dirty="0" smtClean="0"/>
              <a:t>Confiscating disciplinary functions in society</a:t>
            </a:r>
          </a:p>
          <a:p>
            <a:r>
              <a:rPr lang="da-DK" dirty="0" smtClean="0"/>
              <a:t>Discipline is a type of power, a modality for its exercise</a:t>
            </a:r>
          </a:p>
          <a:p>
            <a:r>
              <a:rPr lang="da-DK" dirty="0" smtClean="0"/>
              <a:t>Our society is one of surveillance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How does this relate to us, </a:t>
            </a:r>
          </a:p>
          <a:p>
            <a:r>
              <a:rPr lang="da-DK" dirty="0" smtClean="0"/>
              <a:t>- the societies we read about, </a:t>
            </a:r>
          </a:p>
          <a:p>
            <a:r>
              <a:rPr lang="da-DK" dirty="0" smtClean="0"/>
              <a:t>- and the </a:t>
            </a:r>
            <a:r>
              <a:rPr lang="da-DK" smtClean="0"/>
              <a:t>power structures </a:t>
            </a:r>
            <a:r>
              <a:rPr lang="da-DK" dirty="0" smtClean="0"/>
              <a:t>in the books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Raymond Chandler</a:t>
            </a:r>
            <a:endParaRPr lang="en-US" dirty="0"/>
          </a:p>
        </p:txBody>
      </p:sp>
      <p:pic>
        <p:nvPicPr>
          <p:cNvPr id="7" name="Content Placeholder 6" descr="chandl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1928802"/>
            <a:ext cx="3135310" cy="393033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643306" y="1770501"/>
            <a:ext cx="5050638" cy="5087499"/>
          </a:xfrm>
        </p:spPr>
        <p:txBody>
          <a:bodyPr/>
          <a:lstStyle/>
          <a:p>
            <a:r>
              <a:rPr lang="en-US" dirty="0" smtClean="0"/>
              <a:t>Screen writer &amp; author</a:t>
            </a:r>
          </a:p>
          <a:p>
            <a:r>
              <a:rPr lang="en-US" dirty="0" smtClean="0"/>
              <a:t>Philip Marlowe</a:t>
            </a:r>
          </a:p>
          <a:p>
            <a:r>
              <a:rPr lang="en-US" dirty="0" smtClean="0"/>
              <a:t>Hard-Boiled crime fiction</a:t>
            </a:r>
          </a:p>
          <a:p>
            <a:r>
              <a:rPr lang="en-US" dirty="0" smtClean="0"/>
              <a:t>Born in Chicago </a:t>
            </a:r>
            <a:r>
              <a:rPr lang="en-US" dirty="0" smtClean="0">
                <a:sym typeface="Wingdings" pitchFamily="2" charset="2"/>
              </a:rPr>
              <a:t> London</a:t>
            </a:r>
          </a:p>
          <a:p>
            <a:r>
              <a:rPr lang="en-US" dirty="0" smtClean="0">
                <a:sym typeface="Wingdings" pitchFamily="2" charset="2"/>
              </a:rPr>
              <a:t>Back in the US in 1912</a:t>
            </a:r>
          </a:p>
          <a:p>
            <a:r>
              <a:rPr lang="en-US" dirty="0" smtClean="0">
                <a:sym typeface="Wingdings" pitchFamily="2" charset="2"/>
              </a:rPr>
              <a:t>Canadian Army in WW I</a:t>
            </a:r>
          </a:p>
          <a:p>
            <a:r>
              <a:rPr lang="en-US" dirty="0" smtClean="0">
                <a:sym typeface="Wingdings" pitchFamily="2" charset="2"/>
              </a:rPr>
              <a:t>At 45, full-time writer</a:t>
            </a:r>
          </a:p>
          <a:p>
            <a:r>
              <a:rPr lang="en-US" dirty="0" smtClean="0">
                <a:sym typeface="Wingdings" pitchFamily="2" charset="2"/>
              </a:rPr>
              <a:t>Black Mask, Dec. 1933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Pulp Fiction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1500174"/>
            <a:ext cx="5072066" cy="5357825"/>
          </a:xfrm>
        </p:spPr>
        <p:txBody>
          <a:bodyPr/>
          <a:lstStyle/>
          <a:p>
            <a:r>
              <a:rPr lang="en-US" dirty="0" smtClean="0"/>
              <a:t>Inexpensive fiction magazines</a:t>
            </a:r>
          </a:p>
          <a:p>
            <a:r>
              <a:rPr lang="en-US" dirty="0" smtClean="0"/>
              <a:t>From 1896 – 1950s</a:t>
            </a:r>
          </a:p>
          <a:p>
            <a:r>
              <a:rPr lang="en-US" dirty="0" smtClean="0"/>
              <a:t>128 pages, cheap paper</a:t>
            </a:r>
          </a:p>
          <a:p>
            <a:r>
              <a:rPr lang="en-US" dirty="0" smtClean="0"/>
              <a:t>Cheap wood pulp paper</a:t>
            </a:r>
          </a:p>
          <a:p>
            <a:r>
              <a:rPr lang="en-US" dirty="0" smtClean="0"/>
              <a:t>Contrast to “glossies” / “slicks”</a:t>
            </a:r>
          </a:p>
          <a:p>
            <a:r>
              <a:rPr lang="en-US" dirty="0" smtClean="0"/>
              <a:t>10 cents per magazine</a:t>
            </a:r>
          </a:p>
          <a:p>
            <a:r>
              <a:rPr lang="en-US" dirty="0" smtClean="0"/>
              <a:t>Lurid stories</a:t>
            </a:r>
          </a:p>
          <a:p>
            <a:r>
              <a:rPr lang="en-US" dirty="0" smtClean="0"/>
              <a:t>Sensational cover art</a:t>
            </a:r>
          </a:p>
          <a:p>
            <a:r>
              <a:rPr lang="en-US" dirty="0" smtClean="0"/>
              <a:t>The Phantom Detective, 1936</a:t>
            </a:r>
            <a:endParaRPr lang="en-US" dirty="0"/>
          </a:p>
        </p:txBody>
      </p:sp>
      <p:pic>
        <p:nvPicPr>
          <p:cNvPr id="9" name="Content Placeholder 8" descr="Phantom_Detective_5-3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2390" y="785794"/>
            <a:ext cx="4041610" cy="581424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Raymond Chandler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71613"/>
            <a:ext cx="4502944" cy="5286388"/>
          </a:xfrm>
        </p:spPr>
        <p:txBody>
          <a:bodyPr>
            <a:normAutofit/>
          </a:bodyPr>
          <a:lstStyle/>
          <a:p>
            <a:r>
              <a:rPr lang="en-US" dirty="0" smtClean="0"/>
              <a:t>First novel 1939</a:t>
            </a:r>
          </a:p>
          <a:p>
            <a:r>
              <a:rPr lang="en-US" dirty="0" smtClean="0"/>
              <a:t>Wife died 1954</a:t>
            </a:r>
          </a:p>
          <a:p>
            <a:r>
              <a:rPr lang="en-US" dirty="0" smtClean="0"/>
              <a:t>Clinical depression</a:t>
            </a:r>
          </a:p>
          <a:p>
            <a:r>
              <a:rPr lang="en-US" dirty="0" smtClean="0"/>
              <a:t>Alcoholism</a:t>
            </a:r>
          </a:p>
          <a:p>
            <a:r>
              <a:rPr lang="en-US" dirty="0" smtClean="0"/>
              <a:t>Attempted suicide</a:t>
            </a:r>
          </a:p>
          <a:p>
            <a:r>
              <a:rPr lang="en-US" dirty="0" smtClean="0"/>
              <a:t>Traveled to Capri to interview ‘Lucky’ </a:t>
            </a:r>
            <a:r>
              <a:rPr lang="en-US" dirty="0" err="1" smtClean="0"/>
              <a:t>Luciano</a:t>
            </a:r>
            <a:endParaRPr lang="en-US" dirty="0" smtClean="0"/>
          </a:p>
          <a:p>
            <a:r>
              <a:rPr lang="en-US" dirty="0" smtClean="0"/>
              <a:t>Died 1959, pneumonia / alcohol</a:t>
            </a:r>
          </a:p>
          <a:p>
            <a:endParaRPr lang="en-US" dirty="0"/>
          </a:p>
        </p:txBody>
      </p:sp>
      <p:pic>
        <p:nvPicPr>
          <p:cNvPr id="5" name="Content Placeholder 4" descr="raymond-chandl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214422"/>
            <a:ext cx="4038600" cy="252851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 Marlowe</a:t>
            </a:r>
            <a:endParaRPr lang="en-US" dirty="0"/>
          </a:p>
        </p:txBody>
      </p:sp>
      <p:pic>
        <p:nvPicPr>
          <p:cNvPr id="5" name="Content Placeholder 4" descr="marlowe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1770062"/>
            <a:ext cx="3566908" cy="5100679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6248" y="1214423"/>
            <a:ext cx="4857752" cy="564357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33 in </a:t>
            </a:r>
            <a:r>
              <a:rPr lang="en-US" i="1" dirty="0" smtClean="0"/>
              <a:t>The Big Sleep</a:t>
            </a:r>
          </a:p>
          <a:p>
            <a:r>
              <a:rPr lang="en-US" dirty="0" smtClean="0"/>
              <a:t>Tough, wisecracking</a:t>
            </a:r>
          </a:p>
          <a:p>
            <a:r>
              <a:rPr lang="en-US" dirty="0" smtClean="0"/>
              <a:t>Hard drinker – whisky</a:t>
            </a:r>
          </a:p>
          <a:p>
            <a:r>
              <a:rPr lang="en-US" dirty="0" smtClean="0"/>
              <a:t>Contemplative</a:t>
            </a:r>
          </a:p>
          <a:p>
            <a:r>
              <a:rPr lang="en-US" dirty="0" smtClean="0"/>
              <a:t>Enjoys chess &amp; poetry</a:t>
            </a:r>
          </a:p>
          <a:p>
            <a:r>
              <a:rPr lang="en-US" dirty="0" smtClean="0"/>
              <a:t>Morally upright / Ethical</a:t>
            </a:r>
          </a:p>
          <a:p>
            <a:r>
              <a:rPr lang="en-US" dirty="0" smtClean="0"/>
              <a:t>2 yrs of college</a:t>
            </a:r>
          </a:p>
          <a:p>
            <a:r>
              <a:rPr lang="en-US" dirty="0" smtClean="0"/>
              <a:t>Investigator</a:t>
            </a:r>
          </a:p>
          <a:p>
            <a:r>
              <a:rPr lang="en-US" dirty="0" smtClean="0"/>
              <a:t>DA’s office – fired</a:t>
            </a:r>
          </a:p>
          <a:p>
            <a:r>
              <a:rPr lang="en-US" dirty="0" smtClean="0"/>
              <a:t>6 feet, 190 pounds</a:t>
            </a:r>
          </a:p>
          <a:p>
            <a:r>
              <a:rPr lang="en-US" dirty="0" smtClean="0"/>
              <a:t>Smokes</a:t>
            </a:r>
          </a:p>
          <a:p>
            <a:r>
              <a:rPr lang="en-US" dirty="0" smtClean="0"/>
              <a:t>Carries a gun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Heavily criticized at time of writing</a:t>
            </a:r>
          </a:p>
          <a:p>
            <a:r>
              <a:rPr lang="en-US" dirty="0" smtClean="0"/>
              <a:t>“rambling at best and incoherent at worst”</a:t>
            </a:r>
          </a:p>
          <a:p>
            <a:r>
              <a:rPr lang="en-US" dirty="0" smtClean="0"/>
              <a:t>Blacks, females, homosexuals</a:t>
            </a:r>
          </a:p>
          <a:p>
            <a:r>
              <a:rPr lang="en-US" dirty="0" smtClean="0"/>
              <a:t>Pulp fiction writer</a:t>
            </a:r>
          </a:p>
          <a:p>
            <a:endParaRPr lang="en-US" dirty="0" smtClean="0"/>
          </a:p>
          <a:p>
            <a:r>
              <a:rPr lang="en-US" dirty="0" smtClean="0"/>
              <a:t>However – all but one of his novels have been cinematically adapted</a:t>
            </a:r>
          </a:p>
          <a:p>
            <a:r>
              <a:rPr lang="en-US" dirty="0" smtClean="0"/>
              <a:t>8 Philip Marlowe Novels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Characters</a:t>
            </a:r>
          </a:p>
          <a:p>
            <a:pPr>
              <a:buNone/>
            </a:pPr>
            <a:r>
              <a:rPr lang="en-US" dirty="0" smtClean="0"/>
              <a:t>     male - female</a:t>
            </a:r>
          </a:p>
          <a:p>
            <a:r>
              <a:rPr lang="en-US" dirty="0" smtClean="0"/>
              <a:t>Analogies / Metaphors</a:t>
            </a:r>
          </a:p>
          <a:p>
            <a:r>
              <a:rPr lang="en-US" dirty="0" smtClean="0"/>
              <a:t>Style - Dialogue</a:t>
            </a:r>
          </a:p>
          <a:p>
            <a:r>
              <a:rPr lang="en-US" dirty="0" smtClean="0"/>
              <a:t>Interaction</a:t>
            </a:r>
          </a:p>
          <a:p>
            <a:r>
              <a:rPr lang="en-US" dirty="0" smtClean="0"/>
              <a:t>Plot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1332760"/>
          </a:xfrm>
        </p:spPr>
        <p:txBody>
          <a:bodyPr/>
          <a:lstStyle/>
          <a:p>
            <a:r>
              <a:rPr lang="da-DK" dirty="0" smtClean="0"/>
              <a:t>Michel Foucault – ”Discipline &amp; Punish”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1975</a:t>
            </a:r>
          </a:p>
          <a:p>
            <a:r>
              <a:rPr lang="da-DK" dirty="0" smtClean="0"/>
              <a:t>Panopticism</a:t>
            </a:r>
          </a:p>
          <a:p>
            <a:r>
              <a:rPr lang="da-DK" dirty="0" smtClean="0"/>
              <a:t>Citizens of Western democracies act as their own jail keepers</a:t>
            </a:r>
          </a:p>
          <a:p>
            <a:r>
              <a:rPr lang="da-DK" dirty="0" smtClean="0"/>
              <a:t>Internalize social control</a:t>
            </a:r>
          </a:p>
          <a:p>
            <a:r>
              <a:rPr lang="da-DK" dirty="0" smtClean="0"/>
              <a:t>Power produces knowledge</a:t>
            </a:r>
            <a:r>
              <a:rPr lang="da-DK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65816"/>
          </a:xfrm>
        </p:spPr>
        <p:txBody>
          <a:bodyPr/>
          <a:lstStyle/>
          <a:p>
            <a:r>
              <a:rPr lang="da-DK" dirty="0" smtClean="0"/>
              <a:t>Panopticism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302824"/>
          </a:xfrm>
        </p:spPr>
        <p:txBody>
          <a:bodyPr>
            <a:normAutofit lnSpcReduction="10000"/>
          </a:bodyPr>
          <a:lstStyle/>
          <a:p>
            <a:r>
              <a:rPr lang="da-DK" dirty="0" smtClean="0"/>
              <a:t>Review of the measures taken when a plague appeared in a town:</a:t>
            </a:r>
          </a:p>
          <a:p>
            <a:r>
              <a:rPr lang="da-DK" dirty="0" smtClean="0"/>
              <a:t>permanent registration, segmented, immobile, frozen space</a:t>
            </a:r>
          </a:p>
          <a:p>
            <a:r>
              <a:rPr lang="da-DK" dirty="0" smtClean="0"/>
              <a:t>Purification by fire 5-6 days after beg. of quarantine</a:t>
            </a:r>
            <a:br>
              <a:rPr lang="da-DK" dirty="0" smtClean="0"/>
            </a:br>
            <a:r>
              <a:rPr lang="da-DK" dirty="0" smtClean="0"/>
              <a:t>Discipline responds to confusion (disease) and evil (prohibitions overcome) – power in analysis and order</a:t>
            </a:r>
          </a:p>
          <a:p>
            <a:r>
              <a:rPr lang="da-DK" dirty="0" smtClean="0"/>
              <a:t>Utopia of perfectly governed city: ”an extensive power that bears in a distinct way over all individual bodies”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341</TotalTime>
  <Words>513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Metro</vt:lpstr>
      <vt:lpstr>Raymond Chandler</vt:lpstr>
      <vt:lpstr>Raymond Chandler</vt:lpstr>
      <vt:lpstr>Pulp Fiction</vt:lpstr>
      <vt:lpstr>Raymond Chandler</vt:lpstr>
      <vt:lpstr>Philip Marlowe</vt:lpstr>
      <vt:lpstr>Criticism</vt:lpstr>
      <vt:lpstr>The Big Sleep</vt:lpstr>
      <vt:lpstr>Michel Foucault – ”Discipline &amp; Punish”</vt:lpstr>
      <vt:lpstr>Panopticism</vt:lpstr>
      <vt:lpstr>The Panopticon</vt:lpstr>
      <vt:lpstr>Power</vt:lpstr>
      <vt:lpstr>Aim / Goal</vt:lpstr>
      <vt:lpstr>The Police</vt:lpstr>
      <vt:lpstr>Relationship</vt:lpstr>
    </vt:vector>
  </TitlesOfParts>
  <Company>Condor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Raymond Chandler</dc:title>
  <dc:creator>Nete</dc:creator>
  <cp:lastModifiedBy>Jorg</cp:lastModifiedBy>
  <cp:revision>35</cp:revision>
  <dcterms:created xsi:type="dcterms:W3CDTF">2010-03-17T23:39:08Z</dcterms:created>
  <dcterms:modified xsi:type="dcterms:W3CDTF">2011-03-23T22:40:10Z</dcterms:modified>
</cp:coreProperties>
</file>