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310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311" r:id="rId18"/>
    <p:sldId id="276" r:id="rId19"/>
    <p:sldId id="312" r:id="rId20"/>
    <p:sldId id="278" r:id="rId21"/>
    <p:sldId id="281" r:id="rId22"/>
    <p:sldId id="285" r:id="rId23"/>
    <p:sldId id="293" r:id="rId24"/>
    <p:sldId id="294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3434D-5140-4EBF-BD2A-1D4DECC0F9B0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50FC2-1D24-40E1-942E-34F6A9A10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A22A6-A5B9-4903-80F3-5A8D0CF5663D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61801-14C7-4048-A3D7-F4173290C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2DB34-EBF4-4D6A-825E-E91526FDEC02}" type="slidenum">
              <a:rPr lang="en-US"/>
              <a:pPr/>
              <a:t>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A187-959E-4F16-8995-F474166479F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7AF6-90DC-4C2B-873E-73E3853E485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4041ED-A956-41DF-9D85-023F297B5227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0987C7-6CB4-455F-A83D-A1E83463D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http://en.wikipedia.org/wiki/File:Skibsflaget_fra_Mariakirken_i_L%C3%BCbeck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i="1" dirty="0" smtClean="0"/>
              <a:t>Don’t Look Back, </a:t>
            </a:r>
            <a:r>
              <a:rPr lang="en-US" dirty="0" smtClean="0"/>
              <a:t>Karin </a:t>
            </a:r>
            <a:r>
              <a:rPr lang="en-US" dirty="0" err="1" smtClean="0"/>
              <a:t>Fossum</a:t>
            </a:r>
            <a:r>
              <a:rPr lang="en-US" dirty="0" smtClean="0"/>
              <a:t>, 2002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Norwegian crime scene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990600"/>
            <a:ext cx="3053868" cy="12538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Karin </a:t>
            </a:r>
            <a:r>
              <a:rPr lang="en-US" sz="3200" dirty="0" err="1" smtClean="0"/>
              <a:t>Fossum</a:t>
            </a:r>
            <a:endParaRPr lang="en-US" sz="32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590800"/>
            <a:ext cx="3053866" cy="340203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“The </a:t>
            </a:r>
            <a:r>
              <a:rPr lang="en-US" sz="1800" dirty="0" err="1" smtClean="0"/>
              <a:t>Sejer</a:t>
            </a:r>
            <a:r>
              <a:rPr lang="en-US" sz="1800" dirty="0" smtClean="0"/>
              <a:t> novels typically feature dark secrets in small, often isolated, communities with the detective's own melancholy personality augmenting </a:t>
            </a:r>
            <a:r>
              <a:rPr lang="en-US" sz="1800" dirty="0" err="1" smtClean="0"/>
              <a:t>Fossum's</a:t>
            </a:r>
            <a:r>
              <a:rPr lang="en-US" sz="1800" dirty="0" smtClean="0"/>
              <a:t> sound grip on criminal psychology and willingness to question perceptions of normality. “</a:t>
            </a:r>
          </a:p>
          <a:p>
            <a:pPr lvl="1"/>
            <a:r>
              <a:rPr lang="en-US" sz="1800" dirty="0" smtClean="0"/>
              <a:t>-</a:t>
            </a:r>
            <a:r>
              <a:rPr lang="en-US" sz="1800" dirty="0" err="1" smtClean="0"/>
              <a:t>TimesOnline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91138" name="Picture 2" descr="http://www.abcnyheter.no/files/images/2007-14/Karin-Foss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19200"/>
            <a:ext cx="3252186" cy="4466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day</a:t>
            </a:r>
          </a:p>
          <a:p>
            <a:endParaRPr lang="en-US" dirty="0" smtClean="0"/>
          </a:p>
          <a:p>
            <a:r>
              <a:rPr lang="en-US" dirty="0" smtClean="0"/>
              <a:t>Small, idyllic village at the foot of Norway’s </a:t>
            </a:r>
            <a:r>
              <a:rPr lang="en-US" dirty="0" err="1" smtClean="0"/>
              <a:t>Kollen</a:t>
            </a:r>
            <a:r>
              <a:rPr lang="en-US" dirty="0" smtClean="0"/>
              <a:t> Mountain</a:t>
            </a:r>
          </a:p>
          <a:p>
            <a:endParaRPr lang="en-US" dirty="0" smtClean="0"/>
          </a:p>
          <a:p>
            <a:r>
              <a:rPr lang="en-US" dirty="0" smtClean="0"/>
              <a:t>“Small town” feel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Everyone knows everyone..</a:t>
            </a:r>
            <a:r>
              <a:rPr lang="en-US" dirty="0" smtClean="0"/>
              <a:t>or?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dirty="0" smtClean="0"/>
              <a:t>6 year old </a:t>
            </a:r>
            <a:r>
              <a:rPr lang="en-US" dirty="0" err="1" smtClean="0"/>
              <a:t>Ragnhild</a:t>
            </a:r>
            <a:r>
              <a:rPr lang="en-US" dirty="0" smtClean="0"/>
              <a:t> is taken by mentally handicapped Raymond.  Upon returning her to her home, they discover a body in the woods by the lake…</a:t>
            </a:r>
          </a:p>
        </p:txBody>
      </p:sp>
      <p:pic>
        <p:nvPicPr>
          <p:cNvPr id="32770" name="Picture 2" descr="http://www.precisionpet.com/images/GIRL-RABBIT2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76400"/>
            <a:ext cx="2095500" cy="340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15 year old female</a:t>
            </a:r>
          </a:p>
          <a:p>
            <a:r>
              <a:rPr lang="en-US" dirty="0" smtClean="0"/>
              <a:t>found on </a:t>
            </a:r>
            <a:r>
              <a:rPr lang="en-US" dirty="0" smtClean="0"/>
              <a:t>her side </a:t>
            </a:r>
            <a:r>
              <a:rPr lang="en-US" dirty="0" smtClean="0"/>
              <a:t>in fetal position naked on shore of lake</a:t>
            </a:r>
          </a:p>
          <a:p>
            <a:r>
              <a:rPr lang="en-US" dirty="0" smtClean="0"/>
              <a:t>clothes folded and muddy- but not ripped</a:t>
            </a:r>
          </a:p>
          <a:p>
            <a:r>
              <a:rPr lang="en-US" dirty="0" smtClean="0"/>
              <a:t>Signs of bruising on back of neck &amp; foam at mouth</a:t>
            </a:r>
          </a:p>
          <a:p>
            <a:r>
              <a:rPr lang="en-US" dirty="0" smtClean="0"/>
              <a:t>COD: drowning, no evidence of sexual assault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3.bp.blogspot.com/_mqRxz8kBzSw/SjglfXRPdfI/AAAAAAAABJs/PYDg0czQx0Q/s320/reese-witherspoon-national-mall-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2514600" cy="262964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Victim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1628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Annie Holland</a:t>
            </a:r>
          </a:p>
          <a:p>
            <a:r>
              <a:rPr lang="en-US" dirty="0" smtClean="0"/>
              <a:t>15 years old</a:t>
            </a:r>
          </a:p>
          <a:p>
            <a:r>
              <a:rPr lang="en-US" dirty="0" smtClean="0"/>
              <a:t>Tall, smart, blonde, beautiful, friendly</a:t>
            </a:r>
          </a:p>
          <a:p>
            <a:r>
              <a:rPr lang="en-US" dirty="0" smtClean="0"/>
              <a:t>Avid runner; former Handball goalie; babysat most kids in neighborhood</a:t>
            </a:r>
          </a:p>
          <a:p>
            <a:r>
              <a:rPr lang="en-US" dirty="0" smtClean="0"/>
              <a:t>Daughter of Eddie &amp; </a:t>
            </a:r>
            <a:r>
              <a:rPr lang="en-US" dirty="0" err="1" smtClean="0"/>
              <a:t>Ada</a:t>
            </a:r>
            <a:r>
              <a:rPr lang="en-US" dirty="0" smtClean="0"/>
              <a:t> Holland; sister of </a:t>
            </a:r>
            <a:r>
              <a:rPr lang="en-US" dirty="0" err="1" smtClean="0"/>
              <a:t>Sølvi</a:t>
            </a:r>
            <a:r>
              <a:rPr lang="en-US" dirty="0" smtClean="0"/>
              <a:t> Holland</a:t>
            </a:r>
          </a:p>
          <a:p>
            <a:r>
              <a:rPr lang="en-US" dirty="0" smtClean="0"/>
              <a:t>Loved kids, but had tumor on ovaries/liver, would have died soon, no one knew</a:t>
            </a:r>
          </a:p>
          <a:p>
            <a:r>
              <a:rPr lang="en-US" dirty="0" smtClean="0"/>
              <a:t>Changed </a:t>
            </a:r>
            <a:r>
              <a:rPr lang="en-US" dirty="0" smtClean="0"/>
              <a:t>8 </a:t>
            </a:r>
            <a:r>
              <a:rPr lang="en-US" dirty="0" smtClean="0"/>
              <a:t>months ago, reason unknown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467600" cy="4497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Annie heading to Annette’s on foot with brown bag</a:t>
            </a:r>
          </a:p>
          <a:p>
            <a:r>
              <a:rPr lang="en-US" dirty="0" smtClean="0"/>
              <a:t>Annie seen enter </a:t>
            </a:r>
            <a:r>
              <a:rPr lang="en-US" dirty="0" err="1" smtClean="0"/>
              <a:t>Johnas’s</a:t>
            </a:r>
            <a:r>
              <a:rPr lang="en-US" dirty="0" smtClean="0"/>
              <a:t> car (</a:t>
            </a:r>
            <a:r>
              <a:rPr lang="en-US" dirty="0" smtClean="0"/>
              <a:t>neighbor)</a:t>
            </a:r>
            <a:endParaRPr lang="en-US" dirty="0" smtClean="0"/>
          </a:p>
          <a:p>
            <a:r>
              <a:rPr lang="en-US" dirty="0" smtClean="0"/>
              <a:t>Annie dropped off at grocery store, seen heading towards motorcycle w/ black/red helmet (</a:t>
            </a:r>
            <a:r>
              <a:rPr lang="en-US" dirty="0" err="1" smtClean="0"/>
              <a:t>Johnas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Halvor</a:t>
            </a:r>
            <a:r>
              <a:rPr lang="en-US" dirty="0" smtClean="0"/>
              <a:t> rode motorcycle to grocery store</a:t>
            </a:r>
          </a:p>
          <a:p>
            <a:r>
              <a:rPr lang="en-US" dirty="0" smtClean="0"/>
              <a:t>Annie found dead next to the lake</a:t>
            </a:r>
          </a:p>
          <a:p>
            <a:r>
              <a:rPr lang="en-US" dirty="0" err="1" smtClean="0"/>
              <a:t>Ragnhild</a:t>
            </a:r>
            <a:r>
              <a:rPr lang="en-US" dirty="0" smtClean="0"/>
              <a:t> saw gray/green car w/ ski box</a:t>
            </a:r>
          </a:p>
          <a:p>
            <a:r>
              <a:rPr lang="en-US" dirty="0" smtClean="0"/>
              <a:t>Raymond changed </a:t>
            </a:r>
            <a:r>
              <a:rPr lang="en-US" dirty="0" smtClean="0"/>
              <a:t>his mind </a:t>
            </a:r>
            <a:r>
              <a:rPr lang="en-US" dirty="0" smtClean="0"/>
              <a:t>that car was red after speaking with unknown person</a:t>
            </a:r>
          </a:p>
          <a:p>
            <a:r>
              <a:rPr lang="en-US" dirty="0" err="1" smtClean="0"/>
              <a:t>Magne</a:t>
            </a:r>
            <a:r>
              <a:rPr lang="en-US" dirty="0" smtClean="0"/>
              <a:t> </a:t>
            </a:r>
            <a:r>
              <a:rPr lang="en-US" dirty="0" err="1" smtClean="0"/>
              <a:t>Johnas</a:t>
            </a:r>
            <a:r>
              <a:rPr lang="en-US" dirty="0" smtClean="0"/>
              <a:t> has motorcycle &amp; </a:t>
            </a:r>
            <a:r>
              <a:rPr lang="en-US" dirty="0" smtClean="0"/>
              <a:t>is dating </a:t>
            </a:r>
            <a:r>
              <a:rPr lang="en-US" dirty="0" err="1" smtClean="0"/>
              <a:t>Sølvi</a:t>
            </a:r>
            <a:r>
              <a:rPr lang="en-US" dirty="0" smtClean="0"/>
              <a:t> </a:t>
            </a:r>
            <a:r>
              <a:rPr lang="en-US" dirty="0" smtClean="0"/>
              <a:t>(sister)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Konrad</a:t>
            </a:r>
            <a:r>
              <a:rPr lang="en-US" dirty="0" smtClean="0"/>
              <a:t> </a:t>
            </a:r>
            <a:r>
              <a:rPr lang="en-US" dirty="0" err="1" smtClean="0"/>
              <a:t>Sejer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495800" cy="526843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Chief </a:t>
            </a:r>
            <a:r>
              <a:rPr lang="en-US" dirty="0" smtClean="0"/>
              <a:t>Inspector</a:t>
            </a:r>
            <a:endParaRPr lang="en-US" dirty="0" smtClean="0"/>
          </a:p>
          <a:p>
            <a:r>
              <a:rPr lang="en-US" dirty="0" smtClean="0"/>
              <a:t>Older widower</a:t>
            </a:r>
          </a:p>
          <a:p>
            <a:r>
              <a:rPr lang="en-US" dirty="0" smtClean="0"/>
              <a:t>Thinks </a:t>
            </a:r>
            <a:r>
              <a:rPr lang="en-US" dirty="0" smtClean="0"/>
              <a:t>about his late wife, Elise, often</a:t>
            </a:r>
          </a:p>
          <a:p>
            <a:r>
              <a:rPr lang="en-US" dirty="0" smtClean="0"/>
              <a:t>Lonely – not much in </a:t>
            </a:r>
            <a:r>
              <a:rPr lang="en-US" dirty="0" smtClean="0"/>
              <a:t>his life besides his </a:t>
            </a:r>
            <a:r>
              <a:rPr lang="en-US" dirty="0" smtClean="0"/>
              <a:t>job and his dog </a:t>
            </a:r>
            <a:r>
              <a:rPr lang="en-US" dirty="0" err="1" smtClean="0"/>
              <a:t>Kollberg</a:t>
            </a:r>
            <a:endParaRPr lang="en-US" dirty="0" smtClean="0"/>
          </a:p>
          <a:p>
            <a:r>
              <a:rPr lang="da-DK" dirty="0" smtClean="0"/>
              <a:t>Is close with</a:t>
            </a:r>
            <a:r>
              <a:rPr lang="da-DK" dirty="0" smtClean="0"/>
              <a:t> daughter, grandson, son-in-law w</a:t>
            </a:r>
            <a:r>
              <a:rPr lang="da-DK" dirty="0" smtClean="0"/>
              <a:t>ho often go to Somalia</a:t>
            </a:r>
            <a:endParaRPr lang="en-US" dirty="0" smtClean="0"/>
          </a:p>
          <a:p>
            <a:r>
              <a:rPr lang="en-US" dirty="0" smtClean="0"/>
              <a:t>Canny, interviews, gut feelings</a:t>
            </a:r>
          </a:p>
          <a:p>
            <a:r>
              <a:rPr lang="en-US" dirty="0" smtClean="0"/>
              <a:t>Partner: rookie </a:t>
            </a:r>
            <a:r>
              <a:rPr lang="en-US" dirty="0" err="1" smtClean="0"/>
              <a:t>Skarre</a:t>
            </a:r>
            <a:endParaRPr lang="en-US" dirty="0" smtClean="0"/>
          </a:p>
          <a:p>
            <a:r>
              <a:rPr lang="da-DK" dirty="0" smtClean="0"/>
              <a:t>Boss who is more concrete</a:t>
            </a:r>
            <a:endParaRPr lang="en-US" dirty="0" smtClean="0"/>
          </a:p>
          <a:p>
            <a:r>
              <a:rPr lang="en-US" dirty="0" smtClean="0"/>
              <a:t>Interested in </a:t>
            </a:r>
            <a:r>
              <a:rPr lang="en-US" dirty="0" smtClean="0"/>
              <a:t>finding the root cause of events – why Annie changed, what happened in her head – what happened to </a:t>
            </a:r>
            <a:r>
              <a:rPr lang="en-US" dirty="0" err="1" smtClean="0"/>
              <a:t>Halvor</a:t>
            </a:r>
            <a:r>
              <a:rPr lang="en-US" dirty="0" smtClean="0"/>
              <a:t> etc.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44900" y="1589566"/>
            <a:ext cx="4299099" cy="565585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Calm</a:t>
            </a:r>
            <a:r>
              <a:rPr lang="en-US" dirty="0" smtClean="0"/>
              <a:t>, thoughtful, and reflective</a:t>
            </a:r>
          </a:p>
          <a:p>
            <a:pPr lvl="1"/>
            <a:r>
              <a:rPr lang="en-US" sz="2900" dirty="0" smtClean="0"/>
              <a:t>He </a:t>
            </a:r>
            <a:r>
              <a:rPr lang="en-US" sz="2900" dirty="0" smtClean="0"/>
              <a:t>contemplates new </a:t>
            </a:r>
            <a:r>
              <a:rPr lang="en-US" sz="2900" dirty="0" smtClean="0"/>
              <a:t>clues and </a:t>
            </a:r>
            <a:r>
              <a:rPr lang="en-US" sz="2900" dirty="0" smtClean="0"/>
              <a:t>evidence at length, </a:t>
            </a:r>
            <a:r>
              <a:rPr lang="en-US" sz="2900" dirty="0" smtClean="0"/>
              <a:t>and </a:t>
            </a:r>
            <a:r>
              <a:rPr lang="en-US" sz="2900" dirty="0" smtClean="0"/>
              <a:t>he often </a:t>
            </a:r>
            <a:r>
              <a:rPr lang="en-US" sz="2900" dirty="0" smtClean="0"/>
              <a:t>goes to the scene of a crime or other relevant site to think and talk it over</a:t>
            </a:r>
          </a:p>
          <a:p>
            <a:pPr lvl="1"/>
            <a:r>
              <a:rPr lang="en-US" sz="2900" dirty="0" smtClean="0"/>
              <a:t>Investigates </a:t>
            </a:r>
            <a:r>
              <a:rPr lang="en-US" sz="2900" dirty="0" smtClean="0"/>
              <a:t>on a deeply psychological level, uncovering different layers of his suspects as he goes</a:t>
            </a:r>
          </a:p>
          <a:p>
            <a:r>
              <a:rPr lang="en-US" dirty="0" smtClean="0"/>
              <a:t>He is tough and firm, but fair and caring</a:t>
            </a:r>
          </a:p>
          <a:p>
            <a:pPr lvl="1"/>
            <a:r>
              <a:rPr lang="en-US" sz="2900" dirty="0" smtClean="0"/>
              <a:t>He is not too quick to jump to conclusions, and treats all his suspects and witnesses fairly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Jacob Skarre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da-DK" sz="2000" dirty="0" smtClean="0"/>
              <a:t>Jacob Skarre</a:t>
            </a:r>
          </a:p>
          <a:p>
            <a:r>
              <a:rPr lang="da-DK" sz="2000" dirty="0" smtClean="0"/>
              <a:t>Young, 28</a:t>
            </a:r>
          </a:p>
          <a:p>
            <a:r>
              <a:rPr lang="en-US" sz="2000" dirty="0" smtClean="0"/>
              <a:t>He’s very well rounded, having had many different jobs in the </a:t>
            </a:r>
            <a:r>
              <a:rPr lang="en-US" sz="2000" dirty="0" smtClean="0"/>
              <a:t>past</a:t>
            </a:r>
          </a:p>
          <a:p>
            <a:r>
              <a:rPr lang="da-DK" sz="2000" dirty="0" smtClean="0"/>
              <a:t>Blond</a:t>
            </a:r>
            <a:r>
              <a:rPr lang="da-DK" sz="2000" dirty="0" smtClean="0"/>
              <a:t>, slim, energetic</a:t>
            </a:r>
          </a:p>
          <a:p>
            <a:r>
              <a:rPr lang="da-DK" sz="2000" dirty="0" smtClean="0"/>
              <a:t>Christian</a:t>
            </a:r>
          </a:p>
          <a:p>
            <a:r>
              <a:rPr lang="da-DK" sz="2000" dirty="0" smtClean="0"/>
              <a:t>Happy, positive</a:t>
            </a:r>
          </a:p>
          <a:p>
            <a:r>
              <a:rPr lang="da-DK" sz="2000" dirty="0" smtClean="0"/>
              <a:t>Organized, loyal</a:t>
            </a:r>
          </a:p>
          <a:p>
            <a:r>
              <a:rPr lang="da-DK" sz="2000" dirty="0" smtClean="0"/>
              <a:t>Always taking notes</a:t>
            </a:r>
          </a:p>
          <a:p>
            <a:r>
              <a:rPr lang="da-DK" sz="2000" dirty="0" smtClean="0"/>
              <a:t>Looks up to </a:t>
            </a:r>
            <a:r>
              <a:rPr lang="da-DK" sz="2000" dirty="0" smtClean="0"/>
              <a:t>Sejer but not always in awe of him</a:t>
            </a:r>
            <a:endParaRPr lang="da-DK" sz="2000" dirty="0" smtClean="0"/>
          </a:p>
          <a:p>
            <a:r>
              <a:rPr lang="da-DK" sz="2000" dirty="0" smtClean="0"/>
              <a:t>Becomes a friend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Wants </a:t>
            </a:r>
            <a:r>
              <a:rPr lang="en-US" sz="2000" dirty="0" err="1" smtClean="0"/>
              <a:t>Sejer’s</a:t>
            </a:r>
            <a:r>
              <a:rPr lang="en-US" sz="2000" dirty="0" smtClean="0"/>
              <a:t> approval</a:t>
            </a:r>
          </a:p>
          <a:p>
            <a:r>
              <a:rPr lang="en-US" sz="2000" dirty="0" smtClean="0"/>
              <a:t>Thinks </a:t>
            </a:r>
            <a:r>
              <a:rPr lang="en-US" sz="2000" dirty="0" smtClean="0"/>
              <a:t>for </a:t>
            </a:r>
            <a:r>
              <a:rPr lang="en-US" sz="2000" dirty="0" smtClean="0"/>
              <a:t>himself</a:t>
            </a:r>
          </a:p>
          <a:p>
            <a:r>
              <a:rPr lang="en-US" sz="2000" dirty="0" smtClean="0"/>
              <a:t>Gives </a:t>
            </a:r>
            <a:r>
              <a:rPr lang="en-US" sz="2000" dirty="0" err="1" smtClean="0"/>
              <a:t>Sejer</a:t>
            </a:r>
            <a:r>
              <a:rPr lang="en-US" sz="2000" dirty="0" smtClean="0"/>
              <a:t> </a:t>
            </a:r>
            <a:r>
              <a:rPr lang="en-US" sz="2000" dirty="0" smtClean="0"/>
              <a:t>things to think about.</a:t>
            </a:r>
          </a:p>
          <a:p>
            <a:r>
              <a:rPr lang="en-US" sz="2000" dirty="0" err="1" smtClean="0"/>
              <a:t>Sejer</a:t>
            </a:r>
            <a:r>
              <a:rPr lang="en-US" sz="2000" dirty="0" smtClean="0"/>
              <a:t> and </a:t>
            </a:r>
            <a:r>
              <a:rPr lang="en-US" sz="2000" dirty="0" err="1" smtClean="0"/>
              <a:t>Skarre</a:t>
            </a:r>
            <a:r>
              <a:rPr lang="en-US" sz="2000" dirty="0" smtClean="0"/>
              <a:t> are more like equals compared to the “hero and sidekick</a:t>
            </a:r>
            <a:r>
              <a:rPr lang="en-US" sz="2000" dirty="0" smtClean="0"/>
              <a:t>” relationships</a:t>
            </a:r>
          </a:p>
          <a:p>
            <a:r>
              <a:rPr lang="en-US" sz="2000" dirty="0" smtClean="0"/>
              <a:t>Is</a:t>
            </a:r>
            <a:r>
              <a:rPr lang="da-DK" sz="2000" dirty="0" smtClean="0"/>
              <a:t> </a:t>
            </a:r>
            <a:r>
              <a:rPr lang="da-DK" sz="2000" dirty="0" smtClean="0"/>
              <a:t>outspoken and direct, but also respectful and </a:t>
            </a:r>
            <a:r>
              <a:rPr lang="da-DK" sz="2000" dirty="0" smtClean="0"/>
              <a:t>patient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Suspects </a:t>
            </a:r>
            <a:r>
              <a:rPr lang="en-US" dirty="0" smtClean="0"/>
              <a:t>– Raymond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26843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Raymond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First to see body &amp; his jacket was found on the girl</a:t>
            </a:r>
          </a:p>
          <a:p>
            <a:r>
              <a:rPr lang="en-US" dirty="0" smtClean="0"/>
              <a:t>Motive?</a:t>
            </a:r>
          </a:p>
          <a:p>
            <a:pPr lvl="1"/>
            <a:r>
              <a:rPr lang="en-US" dirty="0" smtClean="0"/>
              <a:t>Rumors of sexual perversions</a:t>
            </a:r>
          </a:p>
          <a:p>
            <a:r>
              <a:rPr lang="en-US" dirty="0" smtClean="0"/>
              <a:t>Alibi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Was with </a:t>
            </a:r>
            <a:r>
              <a:rPr lang="en-US" dirty="0" err="1" smtClean="0"/>
              <a:t>Ragnhild</a:t>
            </a:r>
            <a:r>
              <a:rPr lang="en-US" dirty="0" smtClean="0"/>
              <a:t>, but ran to the store &amp; then has time unaccounted for when he “watched her sleep”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499992" y="1589566"/>
            <a:ext cx="4644007" cy="5268434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Halvor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495800" cy="5268433"/>
          </a:xfrm>
        </p:spPr>
        <p:txBody>
          <a:bodyPr>
            <a:normAutofit fontScale="55000" lnSpcReduction="20000"/>
          </a:bodyPr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Why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? Boyfriend; hiding something; Annie’s school bag found in his shed; potentially killed father; motorcycle with black helmet with red stripe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Motive? jealousy; resentment for unwillingness for sex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Alibi? None—stayed home sick from work, no witnesses Annie’s boyfriend	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“A slender young man with narrow shoulders, he didn’t look like the skater in the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tv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commercial.  He had a small mouth, like a girl’s, and one corner was stretched taut—when he smiled, which happened rarely, it refused to turn upward.  Close up, it was possible to see the scar from the stitches; it extended from the right side of his mouth to his temple.  His hair was brown, cut soft and short, and his sideburns were sparse.  From a distance he was often taken for a 15-year-old, and for a long time he had to show his ID at the cinema.”  -- p. 74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268433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Lives with 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grandmother – is the caretaker 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Broken family life - younger brother - Abusive father –suicide?</a:t>
            </a: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Mysterious-troubled past</a:t>
            </a: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More than meets the eye</a:t>
            </a: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Motive? -violent</a:t>
            </a: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Tries to crack Annie’s password, her diary</a:t>
            </a:r>
          </a:p>
          <a:p>
            <a:pPr lvl="1"/>
            <a:r>
              <a:rPr lang="en-US" sz="4400" dirty="0" smtClean="0">
                <a:latin typeface="Calibri" pitchFamily="34" charset="0"/>
                <a:cs typeface="Calibri" pitchFamily="34" charset="0"/>
              </a:rPr>
              <a:t>Unsuccessful at first</a:t>
            </a: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Confronts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Johnas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4400" dirty="0" smtClean="0">
                <a:latin typeface="Calibri" pitchFamily="34" charset="0"/>
                <a:cs typeface="Calibri" pitchFamily="34" charset="0"/>
              </a:rPr>
              <a:t>Dynamic character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Norway</a:t>
            </a:r>
            <a:endParaRPr lang="en-US" dirty="0"/>
          </a:p>
        </p:txBody>
      </p:sp>
      <p:pic>
        <p:nvPicPr>
          <p:cNvPr id="5" name="Content Placeholder 4" descr="norwa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27616" y="1589088"/>
            <a:ext cx="4273011" cy="5352142"/>
          </a:xfrm>
        </p:spPr>
      </p:pic>
      <p:pic>
        <p:nvPicPr>
          <p:cNvPr id="6" name="Content Placeholder 5" descr="norway-flag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6286512" y="4572008"/>
            <a:ext cx="2655908" cy="1991931"/>
          </a:xfrm>
        </p:spPr>
      </p:pic>
      <p:sp>
        <p:nvSpPr>
          <p:cNvPr id="7" name="TextBox 6"/>
          <p:cNvSpPr txBox="1"/>
          <p:nvPr/>
        </p:nvSpPr>
        <p:spPr>
          <a:xfrm>
            <a:off x="5500694" y="2000240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4,858,199 </a:t>
            </a:r>
            <a:r>
              <a:rPr lang="en-US" dirty="0" smtClean="0"/>
              <a:t>people</a:t>
            </a:r>
            <a:r>
              <a:rPr lang="en-US" dirty="0"/>
              <a:t> </a:t>
            </a:r>
            <a:r>
              <a:rPr lang="en-US" dirty="0" smtClean="0"/>
              <a:t> (2010)</a:t>
            </a:r>
            <a:endParaRPr lang="en-US" dirty="0" smtClean="0"/>
          </a:p>
          <a:p>
            <a:r>
              <a:rPr lang="en-US" dirty="0" smtClean="0"/>
              <a:t>Area </a:t>
            </a:r>
            <a:r>
              <a:rPr lang="en-US" dirty="0"/>
              <a:t>of 324,220 sq km (125,182 sq mi). </a:t>
            </a:r>
            <a:endParaRPr lang="en-US" dirty="0" smtClean="0"/>
          </a:p>
          <a:p>
            <a:r>
              <a:rPr lang="en-US" dirty="0" smtClean="0"/>
              <a:t>Slightly </a:t>
            </a:r>
            <a:r>
              <a:rPr lang="en-US" dirty="0"/>
              <a:t>larger than the state of New </a:t>
            </a:r>
            <a:r>
              <a:rPr lang="en-US" dirty="0" smtClean="0"/>
              <a:t>Mexico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Axel </a:t>
            </a:r>
            <a:r>
              <a:rPr lang="en-US" dirty="0" err="1" smtClean="0"/>
              <a:t>Bjørk</a:t>
            </a:r>
            <a:endParaRPr lang="en-US" dirty="0" smtClean="0"/>
          </a:p>
          <a:p>
            <a:r>
              <a:rPr lang="en-US" dirty="0" smtClean="0"/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Violent history; Annie would have gone with him</a:t>
            </a:r>
          </a:p>
          <a:p>
            <a:r>
              <a:rPr lang="en-US" dirty="0" smtClean="0"/>
              <a:t>Motive?</a:t>
            </a:r>
          </a:p>
          <a:p>
            <a:pPr lvl="1"/>
            <a:r>
              <a:rPr lang="en-US" dirty="0" smtClean="0"/>
              <a:t>Make ex-wife know what it’s like to lose a child</a:t>
            </a:r>
          </a:p>
          <a:p>
            <a:r>
              <a:rPr lang="en-US" dirty="0" smtClean="0"/>
              <a:t>Alibi?</a:t>
            </a:r>
          </a:p>
          <a:p>
            <a:pPr lvl="1"/>
            <a:r>
              <a:rPr lang="en-US" dirty="0" smtClean="0"/>
              <a:t>Getting drunk at </a:t>
            </a:r>
            <a:r>
              <a:rPr lang="en-US" dirty="0" smtClean="0"/>
              <a:t>home alone ; </a:t>
            </a:r>
            <a:r>
              <a:rPr lang="en-US" dirty="0" smtClean="0"/>
              <a:t>no witnesses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Fritzner</a:t>
            </a:r>
            <a:r>
              <a:rPr lang="en-US" dirty="0" smtClean="0"/>
              <a:t>-The creepy next door </a:t>
            </a:r>
            <a:r>
              <a:rPr lang="en-US" dirty="0" smtClean="0"/>
              <a:t>neighbor</a:t>
            </a:r>
            <a:endParaRPr lang="en-US" dirty="0" smtClean="0"/>
          </a:p>
          <a:p>
            <a:r>
              <a:rPr lang="en-US" dirty="0" err="1" smtClean="0"/>
              <a:t>Magne</a:t>
            </a:r>
            <a:r>
              <a:rPr lang="en-US" dirty="0" smtClean="0"/>
              <a:t> </a:t>
            </a:r>
            <a:r>
              <a:rPr lang="en-US" dirty="0" err="1" smtClean="0"/>
              <a:t>Johnas</a:t>
            </a:r>
            <a:r>
              <a:rPr lang="en-US" dirty="0" smtClean="0"/>
              <a:t>- the boy with a rejected crush that rides a </a:t>
            </a:r>
            <a:r>
              <a:rPr lang="en-US" dirty="0" smtClean="0"/>
              <a:t>motorcycle and is now dating </a:t>
            </a:r>
            <a:r>
              <a:rPr lang="en-US" dirty="0" err="1" smtClean="0"/>
              <a:t>Sølvi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/>
              <a:t>Henning </a:t>
            </a:r>
            <a:r>
              <a:rPr lang="en-US" sz="4000" b="1" dirty="0" err="1" smtClean="0"/>
              <a:t>Johnas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father </a:t>
            </a:r>
            <a:r>
              <a:rPr lang="en-US" dirty="0" smtClean="0"/>
              <a:t>of the </a:t>
            </a:r>
            <a:r>
              <a:rPr lang="en-US" dirty="0" smtClean="0"/>
              <a:t>dead baby boy and owner of oriental rug store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26843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Johnas</a:t>
            </a:r>
            <a:r>
              <a:rPr lang="en-US" dirty="0" smtClean="0"/>
              <a:t> actually killed his </a:t>
            </a:r>
            <a:r>
              <a:rPr lang="en-US" dirty="0" smtClean="0"/>
              <a:t>son </a:t>
            </a:r>
            <a:r>
              <a:rPr lang="en-US" dirty="0" err="1" smtClean="0"/>
              <a:t>Eskil</a:t>
            </a:r>
            <a:r>
              <a:rPr lang="en-US" dirty="0" smtClean="0"/>
              <a:t> by stuffing waffles down his throat, 8 months ago</a:t>
            </a:r>
            <a:endParaRPr lang="en-US" dirty="0" smtClean="0"/>
          </a:p>
          <a:p>
            <a:r>
              <a:rPr lang="en-US" dirty="0" smtClean="0"/>
              <a:t>Annie saw it, refused to see him and his wife any more</a:t>
            </a:r>
          </a:p>
          <a:p>
            <a:r>
              <a:rPr lang="en-US" dirty="0" smtClean="0"/>
              <a:t>Finally, she told him when they went to the lake</a:t>
            </a:r>
          </a:p>
          <a:p>
            <a:r>
              <a:rPr lang="en-US" dirty="0" smtClean="0"/>
              <a:t>He </a:t>
            </a:r>
            <a:r>
              <a:rPr lang="en-US" dirty="0" smtClean="0"/>
              <a:t>killed her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to </a:t>
            </a:r>
            <a:r>
              <a:rPr lang="en-US" dirty="0" smtClean="0"/>
              <a:t>others – Golden Age or Hard-Boiled?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Sherlock Holmes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err="1" smtClean="0"/>
              <a:t>Skarre</a:t>
            </a:r>
            <a:r>
              <a:rPr lang="en-US" dirty="0" smtClean="0"/>
              <a:t> fits into the side-kick-Watson role with adoration for </a:t>
            </a:r>
            <a:r>
              <a:rPr lang="en-US" dirty="0" err="1" smtClean="0"/>
              <a:t>Sejer</a:t>
            </a:r>
            <a:r>
              <a:rPr lang="en-US" dirty="0" smtClean="0"/>
              <a:t> and much random but useful knowledge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Sejer</a:t>
            </a:r>
            <a:r>
              <a:rPr lang="en-US" dirty="0" smtClean="0"/>
              <a:t> is more emotional and personal than Holmes; less observational/scientific in detective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The Bomber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err="1" smtClean="0"/>
              <a:t>Sejer</a:t>
            </a:r>
            <a:r>
              <a:rPr lang="en-US" dirty="0" smtClean="0"/>
              <a:t> follows </a:t>
            </a:r>
            <a:r>
              <a:rPr lang="en-US" dirty="0" err="1" smtClean="0"/>
              <a:t>Annika’s</a:t>
            </a:r>
            <a:r>
              <a:rPr lang="en-US" dirty="0" smtClean="0"/>
              <a:t> technique; he interviews and tries to discover the personal stories behind the people involved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Much </a:t>
            </a:r>
            <a:r>
              <a:rPr lang="en-US" dirty="0" smtClean="0"/>
              <a:t>personal background on </a:t>
            </a:r>
            <a:r>
              <a:rPr lang="en-US" dirty="0" err="1" smtClean="0"/>
              <a:t>Sejer</a:t>
            </a:r>
            <a:r>
              <a:rPr lang="en-US" dirty="0" smtClean="0"/>
              <a:t> and personality similar to </a:t>
            </a:r>
            <a:r>
              <a:rPr lang="en-US" dirty="0" err="1" smtClean="0"/>
              <a:t>Annika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7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Henning </a:t>
            </a:r>
            <a:r>
              <a:rPr lang="en-US" dirty="0" err="1" smtClean="0"/>
              <a:t>Johnas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530120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Family: Astrid </a:t>
            </a:r>
            <a:r>
              <a:rPr lang="en-US" dirty="0" err="1" smtClean="0"/>
              <a:t>Johnas</a:t>
            </a:r>
            <a:r>
              <a:rPr lang="en-US" dirty="0" smtClean="0"/>
              <a:t>, 17 year old son </a:t>
            </a:r>
            <a:r>
              <a:rPr lang="en-US" dirty="0" err="1" smtClean="0"/>
              <a:t>Magne</a:t>
            </a:r>
            <a:endParaRPr lang="en-US" dirty="0" smtClean="0"/>
          </a:p>
          <a:p>
            <a:r>
              <a:rPr lang="en-US" dirty="0" err="1" smtClean="0"/>
              <a:t>Eskil</a:t>
            </a:r>
            <a:r>
              <a:rPr lang="en-US" dirty="0" smtClean="0"/>
              <a:t>: 2 years old</a:t>
            </a:r>
          </a:p>
          <a:p>
            <a:pPr lvl="1"/>
            <a:r>
              <a:rPr lang="en-US" dirty="0" smtClean="0"/>
              <a:t>“The result of long discussions”</a:t>
            </a:r>
          </a:p>
          <a:p>
            <a:pPr lvl="1"/>
            <a:r>
              <a:rPr lang="en-US" dirty="0" err="1" smtClean="0"/>
              <a:t>Sejer</a:t>
            </a:r>
            <a:r>
              <a:rPr lang="en-US" dirty="0" smtClean="0"/>
              <a:t> suggests: “a kind of afterthought”</a:t>
            </a:r>
          </a:p>
          <a:p>
            <a:pPr lvl="1"/>
            <a:r>
              <a:rPr lang="en-US" dirty="0" smtClean="0"/>
              <a:t>Hyperactive, very difficult, only Annie could handle him</a:t>
            </a:r>
          </a:p>
          <a:p>
            <a:r>
              <a:rPr lang="en-US" dirty="0" smtClean="0"/>
              <a:t>“Fierce temper”</a:t>
            </a:r>
          </a:p>
          <a:p>
            <a:pPr lvl="1"/>
            <a:r>
              <a:rPr lang="en-US" dirty="0" smtClean="0"/>
              <a:t>Crimes of Passion</a:t>
            </a:r>
          </a:p>
          <a:p>
            <a:pPr lvl="1"/>
            <a:r>
              <a:rPr lang="en-US" dirty="0" err="1" smtClean="0"/>
              <a:t>Eskil</a:t>
            </a:r>
            <a:r>
              <a:rPr lang="en-US" dirty="0" smtClean="0"/>
              <a:t>: “Right now you’re going to eat your goddamn waffles!”</a:t>
            </a:r>
          </a:p>
          <a:p>
            <a:pPr lvl="1"/>
            <a:r>
              <a:rPr lang="en-US" dirty="0" err="1" smtClean="0"/>
              <a:t>Halvor</a:t>
            </a:r>
            <a:r>
              <a:rPr lang="en-US" dirty="0" smtClean="0"/>
              <a:t>: “You hysterical little brat!”</a:t>
            </a:r>
          </a:p>
          <a:p>
            <a:pPr lvl="1"/>
            <a:r>
              <a:rPr lang="en-US" dirty="0" smtClean="0"/>
              <a:t>Annie </a:t>
            </a:r>
            <a:r>
              <a:rPr lang="en-US" dirty="0" smtClean="0"/>
              <a:t>tells him to turn himself in for </a:t>
            </a:r>
            <a:r>
              <a:rPr lang="en-US" dirty="0" err="1" smtClean="0"/>
              <a:t>Eskil’s</a:t>
            </a:r>
            <a:r>
              <a:rPr lang="en-US" dirty="0" smtClean="0"/>
              <a:t> </a:t>
            </a:r>
            <a:r>
              <a:rPr lang="en-US" dirty="0" smtClean="0"/>
              <a:t>death; he loses his </a:t>
            </a:r>
            <a:r>
              <a:rPr lang="en-US" dirty="0" smtClean="0"/>
              <a:t>temper?</a:t>
            </a:r>
          </a:p>
          <a:p>
            <a:r>
              <a:rPr lang="en-US" dirty="0" smtClean="0"/>
              <a:t>“I’ve charged and condemned myself long ago, and you can’t make things any worse”</a:t>
            </a:r>
          </a:p>
          <a:p>
            <a:pPr lvl="1"/>
            <a:r>
              <a:rPr lang="en-US" dirty="0" err="1" smtClean="0"/>
              <a:t>Eskil’s</a:t>
            </a:r>
            <a:r>
              <a:rPr lang="en-US" dirty="0" smtClean="0"/>
              <a:t> death was an accident</a:t>
            </a:r>
          </a:p>
          <a:p>
            <a:pPr lvl="1"/>
            <a:r>
              <a:rPr lang="en-US" dirty="0" smtClean="0"/>
              <a:t>Lost his wife and older son afterwards</a:t>
            </a:r>
          </a:p>
          <a:p>
            <a:pPr lvl="1"/>
            <a:r>
              <a:rPr lang="en-US" dirty="0" smtClean="0"/>
              <a:t>No one to turn to with his </a:t>
            </a:r>
            <a:r>
              <a:rPr lang="en-US" dirty="0" smtClean="0"/>
              <a:t>despair</a:t>
            </a:r>
            <a:endParaRPr lang="en-US" dirty="0" smtClean="0"/>
          </a:p>
          <a:p>
            <a:pPr lvl="1"/>
            <a:r>
              <a:rPr lang="en-US" dirty="0" smtClean="0"/>
              <a:t>Maintains that he was not the one who killed Annie</a:t>
            </a:r>
          </a:p>
          <a:p>
            <a:r>
              <a:rPr lang="en-US" dirty="0" smtClean="0"/>
              <a:t>Alternate life </a:t>
            </a:r>
          </a:p>
          <a:p>
            <a:pPr lvl="1"/>
            <a:r>
              <a:rPr lang="en-US" dirty="0" smtClean="0"/>
              <a:t>Oriental carpet seller, “friendly, slick, accommodating,” gallery in small village, travels world for carpets, passionate</a:t>
            </a:r>
          </a:p>
          <a:p>
            <a:pPr lvl="1"/>
            <a:r>
              <a:rPr lang="en-US" dirty="0" smtClean="0"/>
              <a:t>Married older woman, second child late in marriage</a:t>
            </a:r>
          </a:p>
          <a:p>
            <a:pPr lvl="1"/>
            <a:r>
              <a:rPr lang="en-US" dirty="0" smtClean="0"/>
              <a:t>Looking forward to moving into apartment, away from gossiping neighbors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2684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Loneliness</a:t>
            </a:r>
          </a:p>
          <a:p>
            <a:endParaRPr lang="en-US" dirty="0" smtClean="0"/>
          </a:p>
          <a:p>
            <a:r>
              <a:rPr lang="en-US" dirty="0" smtClean="0"/>
              <a:t>Secrets/Troubled Past</a:t>
            </a:r>
          </a:p>
          <a:p>
            <a:endParaRPr lang="en-US" dirty="0" smtClean="0"/>
          </a:p>
          <a:p>
            <a:r>
              <a:rPr lang="en-US" dirty="0" smtClean="0"/>
              <a:t>Family/Family Violence</a:t>
            </a:r>
          </a:p>
          <a:p>
            <a:endParaRPr lang="en-US" dirty="0" smtClean="0"/>
          </a:p>
          <a:p>
            <a:r>
              <a:rPr lang="en-US" dirty="0" smtClean="0"/>
              <a:t>Good People Doing Bad Things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2684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Domestic Abuse (child, spouse)</a:t>
            </a:r>
          </a:p>
          <a:p>
            <a:r>
              <a:rPr lang="en-US" dirty="0" smtClean="0"/>
              <a:t>Death – losing a child, a daughter, a spouse</a:t>
            </a:r>
          </a:p>
          <a:p>
            <a:r>
              <a:rPr lang="en-US" dirty="0" smtClean="0"/>
              <a:t>Friendship – dog, companion</a:t>
            </a:r>
          </a:p>
          <a:p>
            <a:r>
              <a:rPr lang="en-US" dirty="0" smtClean="0"/>
              <a:t>Children in danger / gullibility</a:t>
            </a:r>
          </a:p>
          <a:p>
            <a:r>
              <a:rPr lang="en-US" dirty="0" smtClean="0"/>
              <a:t>Male passivity / activity</a:t>
            </a:r>
          </a:p>
          <a:p>
            <a:r>
              <a:rPr lang="en-US" dirty="0" smtClean="0"/>
              <a:t>Female passivity / activity</a:t>
            </a:r>
          </a:p>
          <a:p>
            <a:r>
              <a:rPr lang="en-US" dirty="0" smtClean="0"/>
              <a:t>Secrets: computer, handball coach, </a:t>
            </a:r>
            <a:r>
              <a:rPr lang="en-US" dirty="0" err="1" smtClean="0"/>
              <a:t>Johnas</a:t>
            </a:r>
            <a:endParaRPr lang="en-US" dirty="0" smtClean="0"/>
          </a:p>
          <a:p>
            <a:r>
              <a:rPr lang="en-US" dirty="0" smtClean="0"/>
              <a:t>What do we know about each other?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268433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are the main differences between this book and the previous, </a:t>
            </a:r>
            <a:r>
              <a:rPr lang="en-US" sz="2400" i="1" dirty="0" smtClean="0"/>
              <a:t>The Bomber</a:t>
            </a:r>
            <a:r>
              <a:rPr lang="en-US" sz="2400" dirty="0" smtClean="0"/>
              <a:t>? </a:t>
            </a:r>
            <a:endParaRPr lang="en-US" sz="2400" dirty="0" smtClean="0"/>
          </a:p>
          <a:p>
            <a:r>
              <a:rPr lang="en-US" sz="2400" dirty="0" smtClean="0"/>
              <a:t>Setting?</a:t>
            </a:r>
          </a:p>
          <a:p>
            <a:r>
              <a:rPr lang="en-US" sz="2400" dirty="0" smtClean="0"/>
              <a:t>Writing style?</a:t>
            </a:r>
          </a:p>
          <a:p>
            <a:r>
              <a:rPr lang="en-US" sz="2400" dirty="0" smtClean="0"/>
              <a:t>Characters?</a:t>
            </a:r>
          </a:p>
          <a:p>
            <a:r>
              <a:rPr lang="en-US" sz="2400" dirty="0" smtClean="0"/>
              <a:t>Plot and Action?</a:t>
            </a:r>
          </a:p>
          <a:p>
            <a:r>
              <a:rPr lang="en-US" sz="2400" dirty="0" smtClean="0"/>
              <a:t>Relevance to today / us?</a:t>
            </a:r>
          </a:p>
          <a:p>
            <a:r>
              <a:rPr lang="en-US" sz="2400" dirty="0" smtClean="0"/>
              <a:t>Contemporary Norway?</a:t>
            </a:r>
          </a:p>
          <a:p>
            <a:r>
              <a:rPr lang="en-US" sz="2400" dirty="0" smtClean="0"/>
              <a:t>The protagonist?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26843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Are the characters </a:t>
            </a:r>
            <a:r>
              <a:rPr lang="en-US" sz="2800" dirty="0" smtClean="0"/>
              <a:t>bad people because of the things </a:t>
            </a:r>
            <a:r>
              <a:rPr lang="en-US" sz="2800" dirty="0" smtClean="0"/>
              <a:t>they have </a:t>
            </a:r>
            <a:r>
              <a:rPr lang="en-US" sz="2800" dirty="0" smtClean="0"/>
              <a:t>done? </a:t>
            </a:r>
          </a:p>
          <a:p>
            <a:pPr lvl="1"/>
            <a:r>
              <a:rPr lang="en-US" sz="2800" dirty="0" smtClean="0"/>
              <a:t>Jonas</a:t>
            </a:r>
          </a:p>
          <a:p>
            <a:pPr lvl="1"/>
            <a:r>
              <a:rPr lang="en-US" sz="2800" dirty="0" err="1" smtClean="0"/>
              <a:t>Halvor</a:t>
            </a:r>
            <a:endParaRPr lang="en-US" sz="2800" dirty="0" smtClean="0"/>
          </a:p>
          <a:p>
            <a:pPr lvl="1"/>
            <a:r>
              <a:rPr lang="en-US" sz="2800" dirty="0" smtClean="0"/>
              <a:t>Axel</a:t>
            </a:r>
          </a:p>
          <a:p>
            <a:pPr lvl="1"/>
            <a:r>
              <a:rPr lang="en-US" sz="2800" dirty="0" smtClean="0"/>
              <a:t>Raymond</a:t>
            </a:r>
          </a:p>
          <a:p>
            <a:r>
              <a:rPr lang="en-US" sz="2800" dirty="0" smtClean="0"/>
              <a:t>What is </a:t>
            </a:r>
            <a:r>
              <a:rPr lang="en-US" sz="2800" dirty="0" smtClean="0"/>
              <a:t>the significance of starting and ending the book with Raymond and </a:t>
            </a:r>
            <a:r>
              <a:rPr lang="en-US" sz="2800" dirty="0" err="1" smtClean="0"/>
              <a:t>Ragnild</a:t>
            </a:r>
            <a:r>
              <a:rPr lang="en-US" sz="2800" dirty="0" smtClean="0"/>
              <a:t>?</a:t>
            </a:r>
            <a:endParaRPr lang="en-US" sz="2800" dirty="0" smtClean="0"/>
          </a:p>
          <a:p>
            <a:r>
              <a:rPr lang="en-US" sz="2800" dirty="0" smtClean="0"/>
              <a:t>Explain the significance of the title</a:t>
            </a:r>
            <a:endParaRPr lang="en-US" sz="2800" dirty="0" smtClean="0"/>
          </a:p>
          <a:p>
            <a:r>
              <a:rPr lang="en-US" sz="2800" dirty="0" smtClean="0"/>
              <a:t>The myth / legend</a:t>
            </a:r>
          </a:p>
          <a:p>
            <a:r>
              <a:rPr lang="en-US" sz="2800" dirty="0" smtClean="0"/>
              <a:t>Quotes p. 179, 206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Norway – a few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5" name="Content Placeholder 4" descr="1380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-357222" y="1714488"/>
            <a:ext cx="5429288" cy="2392909"/>
          </a:xfrm>
        </p:spPr>
      </p:pic>
      <p:pic>
        <p:nvPicPr>
          <p:cNvPr id="6" name="Picture 5" descr="144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2648" y="2714620"/>
            <a:ext cx="4141352" cy="31099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4286256"/>
            <a:ext cx="492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Kalmar Union 1397-1523</a:t>
            </a:r>
            <a:endParaRPr lang="en-US" sz="2800" b="1" dirty="0"/>
          </a:p>
        </p:txBody>
      </p:sp>
      <p:pic>
        <p:nvPicPr>
          <p:cNvPr id="10" name="Picture 9" descr="http://upload.wikimedia.org/wikipedia/commons/thumb/c/cc/Skibsflaget_fra_Mariakirken_i_L%C3%BCbeck.png/220px-Skibsflaget_fra_Mariakirken_i_L%C3%BCbeck.pn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72074"/>
            <a:ext cx="500062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520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1428004"/>
            <a:ext cx="3286148" cy="2467711"/>
          </a:xfrm>
        </p:spPr>
      </p:pic>
      <p:pic>
        <p:nvPicPr>
          <p:cNvPr id="6" name="Content Placeholder 5" descr="1521.gi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072066" y="3999772"/>
            <a:ext cx="3500462" cy="2628649"/>
          </a:xfrm>
        </p:spPr>
      </p:pic>
      <p:pic>
        <p:nvPicPr>
          <p:cNvPr id="7" name="Picture 6" descr="145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714488"/>
            <a:ext cx="3404687" cy="45720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Denmark and Norway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sz="3100" dirty="0" smtClean="0"/>
              <a:t>Personal Union from 1523-1814</a:t>
            </a:r>
          </a:p>
          <a:p>
            <a:r>
              <a:rPr lang="en-US" sz="3100" dirty="0" smtClean="0"/>
              <a:t>Napoleonic Wars – Denmark tried neutrality</a:t>
            </a:r>
          </a:p>
          <a:p>
            <a:r>
              <a:rPr lang="en-US" sz="3100" dirty="0" smtClean="0"/>
              <a:t>Attacked by the British </a:t>
            </a:r>
            <a:r>
              <a:rPr lang="en-US" sz="3100" dirty="0" smtClean="0">
                <a:sym typeface="Wingdings" pitchFamily="2" charset="2"/>
              </a:rPr>
              <a:t> sided with Napoleon</a:t>
            </a:r>
          </a:p>
          <a:p>
            <a:r>
              <a:rPr lang="en-US" sz="3100" dirty="0" smtClean="0">
                <a:sym typeface="Wingdings" pitchFamily="2" charset="2"/>
              </a:rPr>
              <a:t>Lost Norway to Sweden in 1814, Treaty of Kiel</a:t>
            </a:r>
            <a:endParaRPr lang="en-US" sz="3100" dirty="0" smtClean="0"/>
          </a:p>
          <a:p>
            <a:r>
              <a:rPr lang="en-US" sz="3100" dirty="0" smtClean="0"/>
              <a:t>Norway's overseas possessions were kept by Denmark. </a:t>
            </a:r>
          </a:p>
          <a:p>
            <a:r>
              <a:rPr lang="en-US" sz="3100" dirty="0" smtClean="0"/>
              <a:t>Norwegians objected ,</a:t>
            </a:r>
          </a:p>
          <a:p>
            <a:r>
              <a:rPr lang="en-US" sz="3100" dirty="0" smtClean="0"/>
              <a:t>Declared Norwegian independence on May 17, 1814</a:t>
            </a:r>
          </a:p>
          <a:p>
            <a:r>
              <a:rPr lang="en-US" sz="3100" dirty="0" smtClean="0"/>
              <a:t>Elected the Crown Prince Christian </a:t>
            </a:r>
            <a:r>
              <a:rPr lang="en-US" sz="3100" dirty="0" err="1" smtClean="0"/>
              <a:t>Frederik</a:t>
            </a:r>
            <a:r>
              <a:rPr lang="en-US" sz="3100" dirty="0" smtClean="0"/>
              <a:t> as king of independent Norway. </a:t>
            </a:r>
          </a:p>
          <a:p>
            <a:r>
              <a:rPr lang="en-US" sz="3100" dirty="0" smtClean="0"/>
              <a:t>Swedish invasion, Norway was forced to accept a personal union</a:t>
            </a:r>
          </a:p>
          <a:p>
            <a:r>
              <a:rPr lang="en-US" sz="3100" dirty="0" smtClean="0"/>
              <a:t>Retained its liberal constitution and separate institutions</a:t>
            </a:r>
          </a:p>
          <a:p>
            <a:r>
              <a:rPr lang="en-US" sz="3100" dirty="0" smtClean="0"/>
              <a:t>The Union was  dissolved in 1905.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Norway – a rich country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Norway: GDP Per Capita PPP            $58,138</a:t>
            </a:r>
          </a:p>
          <a:p>
            <a:r>
              <a:rPr lang="en-US" dirty="0" smtClean="0"/>
              <a:t>State controlled</a:t>
            </a:r>
          </a:p>
          <a:p>
            <a:r>
              <a:rPr lang="en-US" dirty="0" smtClean="0"/>
              <a:t>Natural resources:</a:t>
            </a:r>
          </a:p>
          <a:p>
            <a:r>
              <a:rPr lang="en-US" dirty="0" smtClean="0"/>
              <a:t>Petroleum</a:t>
            </a:r>
            <a:endParaRPr lang="en-US" dirty="0" smtClean="0"/>
          </a:p>
          <a:p>
            <a:r>
              <a:rPr lang="en-US" dirty="0" smtClean="0"/>
              <a:t>Hydropower</a:t>
            </a:r>
          </a:p>
          <a:p>
            <a:r>
              <a:rPr lang="en-US" dirty="0" smtClean="0"/>
              <a:t>Fish</a:t>
            </a:r>
          </a:p>
          <a:p>
            <a:r>
              <a:rPr lang="en-US" dirty="0" smtClean="0"/>
              <a:t>Forests</a:t>
            </a:r>
          </a:p>
          <a:p>
            <a:r>
              <a:rPr lang="en-US" dirty="0" smtClean="0"/>
              <a:t>Minerals </a:t>
            </a:r>
          </a:p>
          <a:p>
            <a:r>
              <a:rPr lang="en-US" dirty="0" smtClean="0"/>
              <a:t>Petroleum sector - nearly half of exports and over 30% of state revenue.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US: GDP Per Capita, PPP $46,716</a:t>
            </a:r>
          </a:p>
          <a:p>
            <a:r>
              <a:rPr lang="en-US" dirty="0" smtClean="0"/>
              <a:t>The economy of the United States is the largest in the world. </a:t>
            </a:r>
          </a:p>
          <a:p>
            <a:r>
              <a:rPr lang="en-US" dirty="0" smtClean="0"/>
              <a:t>The United States is a market-oriented economy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Norway and 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Norwegian children taught in school:</a:t>
            </a:r>
          </a:p>
          <a:p>
            <a:r>
              <a:rPr lang="en-US" dirty="0" smtClean="0"/>
              <a:t> Norway was Europe‘s most impoverished country in 1905, when the Norwegians unilaterally dissolved their royal union with Sweden and declared full independence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Norway is NOT a member of the EU</a:t>
            </a:r>
          </a:p>
          <a:p>
            <a:r>
              <a:rPr lang="en-US" dirty="0" smtClean="0"/>
              <a:t>Strong sense of independence</a:t>
            </a:r>
          </a:p>
          <a:p>
            <a:r>
              <a:rPr lang="en-US" dirty="0" smtClean="0"/>
              <a:t>Autonomy</a:t>
            </a:r>
          </a:p>
          <a:p>
            <a:r>
              <a:rPr lang="en-US" dirty="0" smtClean="0"/>
              <a:t>The individual</a:t>
            </a:r>
          </a:p>
          <a:p>
            <a:r>
              <a:rPr lang="en-US" dirty="0" smtClean="0"/>
              <a:t>Nature and the seasons</a:t>
            </a:r>
          </a:p>
          <a:p>
            <a:r>
              <a:rPr lang="en-US" dirty="0" smtClean="0"/>
              <a:t>National pride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i="1" smtClean="0"/>
              <a:t>Homicide in Scandinavia and the US pr. 100.000 population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          		                    DEN  	 FIN   	NOR   	SWE    	</a:t>
            </a:r>
            <a:r>
              <a:rPr lang="en-US" sz="1400" b="1" i="1" dirty="0" smtClean="0"/>
              <a:t>US</a:t>
            </a: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1985  		 1.3     	 2.4    	0.9      	1.5      	 </a:t>
            </a:r>
            <a:r>
              <a:rPr lang="en-US" sz="1800" b="1" dirty="0" smtClean="0"/>
              <a:t>8.0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1986 		 </a:t>
            </a:r>
            <a:r>
              <a:rPr lang="en-US" sz="1800" dirty="0" smtClean="0"/>
              <a:t>	1.0      </a:t>
            </a:r>
            <a:r>
              <a:rPr lang="en-US" sz="1800" dirty="0" smtClean="0"/>
              <a:t>	 2.9   	 0.9     	 1.8     	 </a:t>
            </a:r>
            <a:r>
              <a:rPr lang="en-US" sz="1800" b="1" dirty="0" smtClean="0"/>
              <a:t>8.5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1987 		</a:t>
            </a:r>
            <a:r>
              <a:rPr lang="en-US" sz="1800" dirty="0" smtClean="0"/>
              <a:t>	 </a:t>
            </a:r>
            <a:r>
              <a:rPr lang="en-US" sz="1800" dirty="0" smtClean="0"/>
              <a:t>0.9     	 2.4    	0.9      	1.6      	 </a:t>
            </a:r>
            <a:r>
              <a:rPr lang="en-US" sz="1800" b="1" dirty="0" smtClean="0"/>
              <a:t>8.3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1988 		</a:t>
            </a:r>
            <a:r>
              <a:rPr lang="en-US" sz="1800" dirty="0" smtClean="0"/>
              <a:t>	 </a:t>
            </a:r>
            <a:r>
              <a:rPr lang="en-US" sz="1800" dirty="0" smtClean="0"/>
              <a:t>1.0    	 2.4    	1.0      	 1.7     	 </a:t>
            </a:r>
            <a:r>
              <a:rPr lang="en-US" sz="1800" b="1" dirty="0" smtClean="0"/>
              <a:t>8.4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1989 		</a:t>
            </a:r>
            <a:r>
              <a:rPr lang="en-US" sz="1800" dirty="0" smtClean="0"/>
              <a:t>	 </a:t>
            </a:r>
            <a:r>
              <a:rPr lang="en-US" sz="1800" dirty="0" smtClean="0"/>
              <a:t>1.1   	 2.8    	1.5      	 1.8     	 </a:t>
            </a:r>
            <a:r>
              <a:rPr lang="en-US" sz="1800" b="1" dirty="0" smtClean="0"/>
              <a:t>8.7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1990  		 1.1  	 2.9    	1.0      	 1.4     	 </a:t>
            </a:r>
            <a:r>
              <a:rPr lang="en-US" sz="1800" b="1" dirty="0" smtClean="0"/>
              <a:t>9.4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1991 		</a:t>
            </a:r>
            <a:r>
              <a:rPr lang="en-US" sz="1800" dirty="0" smtClean="0"/>
              <a:t>	 </a:t>
            </a:r>
            <a:r>
              <a:rPr lang="en-US" sz="1800" dirty="0" smtClean="0"/>
              <a:t>1.7    	 3.0    	 0.9     	 1.6     	 </a:t>
            </a:r>
            <a:r>
              <a:rPr lang="en-US" sz="1800" b="1" dirty="0" smtClean="0"/>
              <a:t>9.8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1992  		 1.2    	 3.1    	 1.2     	 1.6     	 </a:t>
            </a:r>
            <a:r>
              <a:rPr lang="en-US" sz="1800" b="1" dirty="0" smtClean="0"/>
              <a:t>9.3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1993 		 </a:t>
            </a:r>
            <a:r>
              <a:rPr lang="en-US" sz="1800" dirty="0" smtClean="0"/>
              <a:t>	1.4     </a:t>
            </a:r>
            <a:r>
              <a:rPr lang="en-US" sz="1800" dirty="0" smtClean="0"/>
              <a:t>	 2.5    	 1.1     	 1.6     	 </a:t>
            </a:r>
            <a:r>
              <a:rPr lang="en-US" sz="1800" b="1" dirty="0" smtClean="0"/>
              <a:t>9.5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1994 		 </a:t>
            </a:r>
            <a:r>
              <a:rPr lang="en-US" sz="1800" dirty="0" smtClean="0"/>
              <a:t>	1.5     </a:t>
            </a:r>
            <a:r>
              <a:rPr lang="en-US" sz="1800" dirty="0" smtClean="0"/>
              <a:t>	 2.9    	 1.1     	 1.5     	 </a:t>
            </a:r>
            <a:r>
              <a:rPr lang="en-US" sz="1800" b="1" dirty="0" smtClean="0"/>
              <a:t>9.0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1995 		 </a:t>
            </a:r>
            <a:r>
              <a:rPr lang="en-US" sz="1800" dirty="0" smtClean="0"/>
              <a:t>	1.1     </a:t>
            </a:r>
            <a:r>
              <a:rPr lang="en-US" sz="1800" dirty="0" smtClean="0"/>
              <a:t>	 2.9    	 0.7     	 1.2     	 </a:t>
            </a:r>
            <a:r>
              <a:rPr lang="en-US" sz="1800" b="1" dirty="0" smtClean="0"/>
              <a:t>8.2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1996 		 </a:t>
            </a:r>
            <a:r>
              <a:rPr lang="en-US" sz="1800" dirty="0" smtClean="0"/>
              <a:t>	1.3   </a:t>
            </a:r>
            <a:r>
              <a:rPr lang="en-US" sz="1800" dirty="0" smtClean="0"/>
              <a:t>	 3.0    	 0.7     	 1.5     	 </a:t>
            </a:r>
            <a:r>
              <a:rPr lang="en-US" sz="1800" b="1" dirty="0" smtClean="0"/>
              <a:t>7.4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1997		                1.7  	  2.7   	  0.6     	 1.3     	 </a:t>
            </a:r>
            <a:r>
              <a:rPr lang="en-US" sz="1800" b="1" dirty="0" smtClean="0"/>
              <a:t>6.8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1998		                0.9   	  2.2   	  0.6     	 1.4      	 </a:t>
            </a:r>
            <a:r>
              <a:rPr lang="en-US" sz="1800" b="1" dirty="0" smtClean="0"/>
              <a:t>6.3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1999  		 1.0      	  2.7   	  0.8     	 1.5     	 </a:t>
            </a:r>
            <a:r>
              <a:rPr lang="en-US" sz="1800" b="1" dirty="0" smtClean="0"/>
              <a:t>5.7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2000 		</a:t>
            </a:r>
            <a:r>
              <a:rPr lang="en-US" sz="1800" dirty="0" smtClean="0"/>
              <a:t>	 </a:t>
            </a:r>
            <a:r>
              <a:rPr lang="en-US" sz="1800" dirty="0" smtClean="0"/>
              <a:t>1.1     	  2.8   	  0.8     	 1.2     	 </a:t>
            </a:r>
            <a:r>
              <a:rPr lang="en-US" sz="1800" b="1" dirty="0" smtClean="0"/>
              <a:t>5.5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Karin </a:t>
            </a:r>
            <a:r>
              <a:rPr lang="en-US" dirty="0" err="1" smtClean="0"/>
              <a:t>Fossum</a:t>
            </a:r>
            <a:r>
              <a:rPr lang="en-US" dirty="0" smtClean="0"/>
              <a:t>, 1954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Sandefjord</a:t>
            </a:r>
            <a:endParaRPr lang="en-US" dirty="0" smtClean="0"/>
          </a:p>
          <a:p>
            <a:r>
              <a:rPr lang="en-US" dirty="0" smtClean="0"/>
              <a:t>Norwegian Queen of Crime</a:t>
            </a:r>
          </a:p>
          <a:p>
            <a:r>
              <a:rPr lang="en-US" dirty="0" smtClean="0"/>
              <a:t>Poet</a:t>
            </a:r>
          </a:p>
          <a:p>
            <a:r>
              <a:rPr lang="en-US" dirty="0" smtClean="0"/>
              <a:t>16 </a:t>
            </a:r>
            <a:r>
              <a:rPr lang="en-US" dirty="0" smtClean="0"/>
              <a:t>languages</a:t>
            </a:r>
          </a:p>
          <a:p>
            <a:r>
              <a:rPr lang="da-DK" dirty="0" smtClean="0"/>
              <a:t>10 books in all</a:t>
            </a:r>
            <a:endParaRPr lang="en-US" dirty="0" smtClean="0"/>
          </a:p>
          <a:p>
            <a:r>
              <a:rPr lang="en-US" dirty="0" smtClean="0"/>
              <a:t>“small, quiet stories”</a:t>
            </a:r>
          </a:p>
          <a:p>
            <a:r>
              <a:rPr lang="en-US" dirty="0" smtClean="0"/>
              <a:t>Police-procedural novels</a:t>
            </a:r>
            <a:endParaRPr lang="en-US" dirty="0"/>
          </a:p>
        </p:txBody>
      </p:sp>
      <p:pic>
        <p:nvPicPr>
          <p:cNvPr id="5" name="Content Placeholder 4" descr="fossum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159171" y="1589088"/>
            <a:ext cx="3257957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335</TotalTime>
  <Words>1497</Words>
  <Application>Microsoft Office PowerPoint</Application>
  <PresentationFormat>On-screen Show (4:3)</PresentationFormat>
  <Paragraphs>255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Don’t Look Back, Karin Fossum, 2002</vt:lpstr>
      <vt:lpstr>Norway</vt:lpstr>
      <vt:lpstr>Norway – a few facts</vt:lpstr>
      <vt:lpstr>Slide 4</vt:lpstr>
      <vt:lpstr>Denmark and Norway</vt:lpstr>
      <vt:lpstr>Norway – a rich country</vt:lpstr>
      <vt:lpstr>Norway and Oil</vt:lpstr>
      <vt:lpstr>Homicide in Scandinavia and the US pr. 100.000 population</vt:lpstr>
      <vt:lpstr>Karin Fossum, 1954</vt:lpstr>
      <vt:lpstr>Karin Fossum</vt:lpstr>
      <vt:lpstr>Setting</vt:lpstr>
      <vt:lpstr>The Setup</vt:lpstr>
      <vt:lpstr>The Crime</vt:lpstr>
      <vt:lpstr>The Victim</vt:lpstr>
      <vt:lpstr>The Clues</vt:lpstr>
      <vt:lpstr>Konrad Sejer</vt:lpstr>
      <vt:lpstr>Jacob Skarre</vt:lpstr>
      <vt:lpstr>Suspects – Raymond</vt:lpstr>
      <vt:lpstr>Halvor</vt:lpstr>
      <vt:lpstr>Suspects</vt:lpstr>
      <vt:lpstr>Henning Johnas</vt:lpstr>
      <vt:lpstr>Comparing to others – Golden Age or Hard-Boiled?</vt:lpstr>
      <vt:lpstr>Henning Johnas </vt:lpstr>
      <vt:lpstr>Themes</vt:lpstr>
      <vt:lpstr>Questions </vt:lpstr>
    </vt:vector>
  </TitlesOfParts>
  <Company>Condor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Look Back, Karin Fossum, 2002</dc:title>
  <dc:creator>Nete</dc:creator>
  <cp:lastModifiedBy>Jorg</cp:lastModifiedBy>
  <cp:revision>36</cp:revision>
  <dcterms:created xsi:type="dcterms:W3CDTF">2010-03-15T20:36:33Z</dcterms:created>
  <dcterms:modified xsi:type="dcterms:W3CDTF">2011-03-15T02:51:20Z</dcterms:modified>
</cp:coreProperties>
</file>