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3" r:id="rId2"/>
    <p:sldId id="275" r:id="rId3"/>
    <p:sldId id="276" r:id="rId4"/>
    <p:sldId id="278" r:id="rId5"/>
    <p:sldId id="279" r:id="rId6"/>
    <p:sldId id="280" r:id="rId7"/>
    <p:sldId id="281" r:id="rId8"/>
    <p:sldId id="283" r:id="rId9"/>
    <p:sldId id="256" r:id="rId10"/>
    <p:sldId id="257" r:id="rId11"/>
    <p:sldId id="258" r:id="rId12"/>
    <p:sldId id="271" r:id="rId13"/>
    <p:sldId id="259" r:id="rId14"/>
    <p:sldId id="272" r:id="rId15"/>
    <p:sldId id="284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41" d="100"/>
          <a:sy n="41" d="100"/>
        </p:scale>
        <p:origin x="-108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A0B9E-8718-4922-BCCD-17B85D8EF499}" type="datetimeFigureOut">
              <a:rPr lang="en-US" smtClean="0"/>
              <a:t>3/4/2010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1251F-33B7-4C0C-ABB2-8569F91018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68B888-930B-49D5-A4BB-CA99F0316A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B6ADCF-52A5-4F44-8BEB-F15E0E5BCBCB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3CF39-18F9-4E53-B809-FCDC35796469}" type="slidenum">
              <a:rPr lang="en-US"/>
              <a:pPr/>
              <a:t>2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72DB34-EBF4-4D6A-825E-E91526FDEC02}" type="slidenum">
              <a:rPr lang="en-US"/>
              <a:pPr/>
              <a:t>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DE769F-EE9A-49C7-9D37-6465971981F8}" type="slidenum">
              <a:rPr lang="en-US"/>
              <a:pPr/>
              <a:t>5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420112-671B-4A39-8EC5-B666F2246CC0}" type="slidenum">
              <a:rPr lang="en-US"/>
              <a:pPr/>
              <a:t>6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6F2722-9257-403A-B0F8-1D6319E4E352}" type="slidenum">
              <a:rPr lang="en-US"/>
              <a:pPr/>
              <a:t>9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345D9D-EA9A-4809-B15A-2921CA976363}" type="slidenum">
              <a:rPr lang="en-US"/>
              <a:pPr/>
              <a:t>10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919FD9-5BC4-4E38-90F2-2ED5F344A14B}" type="slidenum">
              <a:rPr lang="en-US"/>
              <a:pPr/>
              <a:t>11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E931EF-9E59-45DD-960C-F5A2D3372BC6}" type="slidenum">
              <a:rPr lang="en-US"/>
              <a:pPr/>
              <a:t>13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15A7A-1E7D-494D-B914-EE29390B7C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036A8-00B3-4FE4-903A-34F1F8A8FD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EC849-6A84-4821-AC2B-7453A2AB5B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DF8755C-D64C-413A-8B1A-0AAE84BDAA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6B03E3B-93E8-4009-9099-E298D0BAD4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3CE4574-31C0-4E1A-8A4A-F6102C49CC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16F4EEA-E585-4376-85B8-D92C6D49B7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B74A4CF-3850-44F0-AA99-E8AC1F8E9C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FA4BB-72EC-4302-ACF7-6DE5D0EDF9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AC73F-B174-487C-9C3D-C5B2F35986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4B734-E7CC-405E-81C8-1F376EC961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611F3-9E22-4CFE-BE40-6FECD6919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44DAE-5C14-4521-BCC2-FF9A1C115F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6F885-8883-42D9-80D2-E8417920B6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A2369-511C-416F-8309-5AFE55ACA2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70536-00C9-4D37-BD1B-BB897A0BF4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F9EFD-EF53-435B-9553-1F0C659858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CE7306-37A2-4159-B528-9B4F5E56D5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sherlock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81200" y="990600"/>
            <a:ext cx="5486400" cy="5486400"/>
          </a:xfrm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362200" y="2209800"/>
            <a:ext cx="4648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</a:rPr>
              <a:t>Crime Fiction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 i="1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</a:rPr>
              <a:t>in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 i="1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</a:rPr>
              <a:t>Scandinavia</a:t>
            </a:r>
            <a:r>
              <a:rPr lang="en-US"/>
              <a:t> </a:t>
            </a:r>
          </a:p>
        </p:txBody>
      </p:sp>
      <p:sp>
        <p:nvSpPr>
          <p:cNvPr id="16388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86314" y="609600"/>
            <a:ext cx="3671886" cy="747698"/>
          </a:xfrm>
        </p:spPr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500042"/>
            <a:ext cx="4495800" cy="6357958"/>
          </a:xfrm>
        </p:spPr>
        <p:txBody>
          <a:bodyPr/>
          <a:lstStyle/>
          <a:p>
            <a:r>
              <a:rPr lang="en-US" dirty="0"/>
              <a:t>First efficient police force founded in France, </a:t>
            </a:r>
            <a:r>
              <a:rPr lang="en-US" dirty="0" smtClean="0"/>
              <a:t>1791</a:t>
            </a:r>
            <a:endParaRPr lang="en-US" dirty="0"/>
          </a:p>
          <a:p>
            <a:r>
              <a:rPr lang="en-US" dirty="0" err="1"/>
              <a:t>Vidocq</a:t>
            </a:r>
            <a:r>
              <a:rPr lang="en-US" dirty="0"/>
              <a:t> becomes chief of police, 1809</a:t>
            </a:r>
          </a:p>
          <a:p>
            <a:r>
              <a:rPr lang="en-US" dirty="0" err="1" smtClean="0"/>
              <a:t>Vidocq</a:t>
            </a:r>
            <a:r>
              <a:rPr lang="en-US" dirty="0" smtClean="0"/>
              <a:t> publishes his </a:t>
            </a:r>
            <a:r>
              <a:rPr lang="en-US" i="1" dirty="0" err="1" smtClean="0"/>
              <a:t>M</a:t>
            </a:r>
            <a:r>
              <a:rPr lang="en-US" altLang="ja-JP" i="1" dirty="0" err="1" smtClean="0"/>
              <a:t>é</a:t>
            </a:r>
            <a:r>
              <a:rPr lang="en-US" i="1" dirty="0" err="1" smtClean="0"/>
              <a:t>moires</a:t>
            </a:r>
            <a:r>
              <a:rPr lang="en-US" i="1" dirty="0" smtClean="0"/>
              <a:t>, </a:t>
            </a:r>
            <a:r>
              <a:rPr lang="en-US" dirty="0" smtClean="0"/>
              <a:t>1828</a:t>
            </a:r>
            <a:endParaRPr lang="en-US" i="1" dirty="0" smtClean="0"/>
          </a:p>
          <a:p>
            <a:r>
              <a:rPr lang="en-US" dirty="0" smtClean="0"/>
              <a:t>Metropolitan </a:t>
            </a:r>
            <a:r>
              <a:rPr lang="en-US" dirty="0"/>
              <a:t>Police founded, </a:t>
            </a:r>
            <a:r>
              <a:rPr lang="en-US" dirty="0" smtClean="0"/>
              <a:t>1828</a:t>
            </a:r>
          </a:p>
          <a:p>
            <a:r>
              <a:rPr lang="en-US" dirty="0" smtClean="0"/>
              <a:t>Boston Police Dept. 1838</a:t>
            </a:r>
          </a:p>
          <a:p>
            <a:r>
              <a:rPr lang="en-US" dirty="0" smtClean="0"/>
              <a:t>New York City Police Dept. 1845</a:t>
            </a:r>
            <a:endParaRPr lang="en-US" dirty="0"/>
          </a:p>
        </p:txBody>
      </p:sp>
      <p:pic>
        <p:nvPicPr>
          <p:cNvPr id="5" name="Content Placeholder 4" descr="Vidocq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44046" y="1981200"/>
            <a:ext cx="3418308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8604"/>
            <a:ext cx="7772400" cy="857256"/>
          </a:xfrm>
        </p:spPr>
        <p:txBody>
          <a:bodyPr/>
          <a:lstStyle/>
          <a:p>
            <a:r>
              <a:rPr lang="en-US" dirty="0"/>
              <a:t>Edgar Allan Poe 1809-49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14488"/>
            <a:ext cx="4495800" cy="5143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Five locked-room mysteries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Introduced many significant principles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“Murders in Rue Morgue”, </a:t>
            </a:r>
            <a:r>
              <a:rPr lang="en-US" sz="2400" dirty="0" smtClean="0"/>
              <a:t>1841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“The Mystery of Marie Roget”, 1842-43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“The Purloined Letter”, 1845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Reasoning - the last possibility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First great detective: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</a:t>
            </a:r>
            <a:r>
              <a:rPr lang="en-US" sz="2400" dirty="0"/>
              <a:t>. </a:t>
            </a:r>
            <a:r>
              <a:rPr lang="en-US" sz="2400" dirty="0" err="1"/>
              <a:t>Auguste</a:t>
            </a:r>
            <a:r>
              <a:rPr lang="en-US" sz="2400" dirty="0"/>
              <a:t> </a:t>
            </a:r>
            <a:r>
              <a:rPr lang="en-US" sz="2400" dirty="0" err="1"/>
              <a:t>Dupin</a:t>
            </a:r>
            <a:endParaRPr lang="en-US" sz="2400" dirty="0"/>
          </a:p>
        </p:txBody>
      </p:sp>
      <p:pic>
        <p:nvPicPr>
          <p:cNvPr id="6150" name="Picture 6" descr="edgar-allan-po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82675" y="1981200"/>
            <a:ext cx="3014663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“Biographies”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Yellowbacks</a:t>
            </a:r>
            <a:endParaRPr lang="en-US" dirty="0" smtClean="0"/>
          </a:p>
          <a:p>
            <a:r>
              <a:rPr lang="en-US" dirty="0" err="1" smtClean="0"/>
              <a:t>Wilkie</a:t>
            </a:r>
            <a:r>
              <a:rPr lang="en-US" dirty="0" smtClean="0"/>
              <a:t> Collins, </a:t>
            </a:r>
            <a:r>
              <a:rPr lang="en-US" i="1" dirty="0" smtClean="0"/>
              <a:t>The Woman in White</a:t>
            </a:r>
            <a:r>
              <a:rPr lang="en-US" dirty="0" smtClean="0"/>
              <a:t>, 1856</a:t>
            </a:r>
          </a:p>
          <a:p>
            <a:r>
              <a:rPr lang="en-US" dirty="0" smtClean="0"/>
              <a:t>Victor Hugo, </a:t>
            </a:r>
            <a:r>
              <a:rPr lang="en-US" i="1" dirty="0" smtClean="0"/>
              <a:t>Les </a:t>
            </a:r>
            <a:r>
              <a:rPr lang="en-US" i="1" dirty="0" err="1" smtClean="0"/>
              <a:t>Miserables</a:t>
            </a:r>
            <a:r>
              <a:rPr lang="en-US" dirty="0" smtClean="0"/>
              <a:t>, 1862</a:t>
            </a:r>
          </a:p>
          <a:p>
            <a:r>
              <a:rPr lang="en-US" dirty="0" err="1" smtClean="0"/>
              <a:t>Wilkie</a:t>
            </a:r>
            <a:r>
              <a:rPr lang="en-US" dirty="0" smtClean="0"/>
              <a:t> Collins, </a:t>
            </a:r>
            <a:r>
              <a:rPr lang="en-US" i="1" dirty="0" smtClean="0"/>
              <a:t>The Moonstone</a:t>
            </a:r>
            <a:r>
              <a:rPr lang="en-US" dirty="0" smtClean="0"/>
              <a:t>, 1868</a:t>
            </a:r>
          </a:p>
          <a:p>
            <a:r>
              <a:rPr lang="en-US" dirty="0" smtClean="0"/>
              <a:t>Charles Dickens, </a:t>
            </a:r>
            <a:r>
              <a:rPr lang="en-US" i="1" dirty="0" smtClean="0"/>
              <a:t>The Mystery of Edwin </a:t>
            </a:r>
            <a:r>
              <a:rPr lang="en-US" i="1" dirty="0" err="1" smtClean="0"/>
              <a:t>Drood</a:t>
            </a:r>
            <a:r>
              <a:rPr lang="en-US" i="1" dirty="0" smtClean="0"/>
              <a:t>,</a:t>
            </a:r>
            <a:r>
              <a:rPr lang="en-US" dirty="0" smtClean="0"/>
              <a:t> 1870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Detective police established in London, 1842</a:t>
            </a:r>
          </a:p>
          <a:p>
            <a:r>
              <a:rPr lang="en-US" sz="2800" dirty="0"/>
              <a:t>‘Day and night” police established in New York, 1843</a:t>
            </a:r>
          </a:p>
          <a:p>
            <a:r>
              <a:rPr lang="en-US" sz="2800" dirty="0"/>
              <a:t>Plain-clothes CID </a:t>
            </a:r>
            <a:r>
              <a:rPr lang="en-US" sz="2800" dirty="0" smtClean="0"/>
              <a:t>established</a:t>
            </a:r>
            <a:br>
              <a:rPr lang="en-US" sz="2800" dirty="0" smtClean="0"/>
            </a:br>
            <a:r>
              <a:rPr lang="en-US" sz="2800" dirty="0" smtClean="0"/>
              <a:t>at </a:t>
            </a:r>
            <a:r>
              <a:rPr lang="en-US" sz="2800" dirty="0"/>
              <a:t>New Scotland Yard, </a:t>
            </a:r>
            <a:r>
              <a:rPr lang="en-US" sz="2800" dirty="0" smtClean="0"/>
              <a:t>1878</a:t>
            </a:r>
          </a:p>
          <a:p>
            <a:endParaRPr lang="en-US" sz="2800" dirty="0" smtClean="0"/>
          </a:p>
          <a:p>
            <a:r>
              <a:rPr lang="en-US" sz="2800" dirty="0" smtClean="0"/>
              <a:t>Charles Vincent, director of CID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10" name="Picture 9" descr="Vinc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3100896"/>
            <a:ext cx="2214578" cy="3280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Investigations Department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81200"/>
            <a:ext cx="3929058" cy="4114800"/>
          </a:xfrm>
        </p:spPr>
        <p:txBody>
          <a:bodyPr/>
          <a:lstStyle/>
          <a:p>
            <a:r>
              <a:rPr lang="en-US" sz="2400" i="1" dirty="0" smtClean="0"/>
              <a:t>CID officers cunningly disguised as </a:t>
            </a:r>
            <a:r>
              <a:rPr lang="en-US" sz="2400" i="1" dirty="0" err="1" smtClean="0"/>
              <a:t>dockers</a:t>
            </a:r>
            <a:r>
              <a:rPr lang="en-US" sz="2400" i="1" dirty="0" smtClean="0"/>
              <a:t> during an investigation into drug smugglers at </a:t>
            </a:r>
            <a:r>
              <a:rPr lang="en-US" sz="2400" i="1" dirty="0" err="1" smtClean="0"/>
              <a:t>Limehouse</a:t>
            </a:r>
            <a:r>
              <a:rPr lang="en-US" sz="2400" i="1" dirty="0" smtClean="0"/>
              <a:t> Docks C. 1911</a:t>
            </a:r>
            <a:endParaRPr lang="en-US" sz="2400" dirty="0"/>
          </a:p>
        </p:txBody>
      </p:sp>
      <p:pic>
        <p:nvPicPr>
          <p:cNvPr id="5" name="Content Placeholder 4" descr="CID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3847723"/>
            <a:ext cx="3810000" cy="3010277"/>
          </a:xfrm>
        </p:spPr>
      </p:pic>
      <p:pic>
        <p:nvPicPr>
          <p:cNvPr id="11" name="Picture 10" descr="CI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571744"/>
            <a:ext cx="48101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/>
          <a:lstStyle/>
          <a:p>
            <a:r>
              <a:rPr lang="en-US" dirty="0" smtClean="0"/>
              <a:t>“The Murders in the Rue Morgue”, </a:t>
            </a:r>
            <a:r>
              <a:rPr lang="en-US" sz="2400" dirty="0" smtClean="0"/>
              <a:t>1841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142984"/>
            <a:ext cx="7772400" cy="5715016"/>
          </a:xfrm>
        </p:spPr>
        <p:txBody>
          <a:bodyPr/>
          <a:lstStyle/>
          <a:p>
            <a:r>
              <a:rPr lang="en-US" sz="2800" dirty="0" smtClean="0"/>
              <a:t>What is the purpose of the long introduction?</a:t>
            </a:r>
          </a:p>
          <a:p>
            <a:r>
              <a:rPr lang="en-US" sz="2800" dirty="0" smtClean="0"/>
              <a:t>How would you characterize Poe’s writing style?</a:t>
            </a:r>
          </a:p>
          <a:p>
            <a:r>
              <a:rPr lang="en-US" sz="2800" dirty="0" smtClean="0"/>
              <a:t>Describe </a:t>
            </a:r>
            <a:r>
              <a:rPr lang="en-US" sz="2800" dirty="0" err="1" smtClean="0"/>
              <a:t>Auguste</a:t>
            </a:r>
            <a:r>
              <a:rPr lang="en-US" sz="2800" dirty="0" smtClean="0"/>
              <a:t> </a:t>
            </a:r>
            <a:r>
              <a:rPr lang="en-US" sz="2800" dirty="0" err="1" smtClean="0"/>
              <a:t>Dupin</a:t>
            </a:r>
            <a:r>
              <a:rPr lang="en-US" sz="2800" dirty="0" smtClean="0"/>
              <a:t>- what kind of a person is he?</a:t>
            </a:r>
          </a:p>
          <a:p>
            <a:r>
              <a:rPr lang="en-US" sz="2800" dirty="0" smtClean="0"/>
              <a:t>Describe the narrator</a:t>
            </a:r>
          </a:p>
          <a:p>
            <a:r>
              <a:rPr lang="en-US" sz="2800" dirty="0" smtClean="0"/>
              <a:t>What are the characteristics of the mystery?</a:t>
            </a:r>
          </a:p>
          <a:p>
            <a:r>
              <a:rPr lang="en-US" sz="2800" dirty="0" smtClean="0"/>
              <a:t>What is </a:t>
            </a:r>
            <a:r>
              <a:rPr lang="en-US" sz="2800" dirty="0" err="1" smtClean="0"/>
              <a:t>Dupin’s</a:t>
            </a:r>
            <a:r>
              <a:rPr lang="en-US" sz="2800" dirty="0" smtClean="0"/>
              <a:t> method of solving the mystery?</a:t>
            </a:r>
          </a:p>
          <a:p>
            <a:r>
              <a:rPr lang="en-US" sz="2800" dirty="0" smtClean="0"/>
              <a:t>Which of the elements do you recognize as a pattern for later authors?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Scandinavia</a:t>
            </a:r>
          </a:p>
        </p:txBody>
      </p:sp>
      <p:pic>
        <p:nvPicPr>
          <p:cNvPr id="20483" name="Picture 8" descr="scandinavi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30375" y="1981200"/>
            <a:ext cx="5681663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2057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09800"/>
            <a:ext cx="15843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038600"/>
            <a:ext cx="16002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54102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81000"/>
            <a:ext cx="12779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2209800"/>
            <a:ext cx="1174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838200" y="38862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2538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3810000"/>
            <a:ext cx="14478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4953000"/>
            <a:ext cx="9794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5400" y="304800"/>
            <a:ext cx="10128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29200" y="1905000"/>
            <a:ext cx="11445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29200" y="3733800"/>
            <a:ext cx="1219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05400" y="5181600"/>
            <a:ext cx="11668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81800" y="381000"/>
            <a:ext cx="1063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5" name="Text Box 19"/>
          <p:cNvSpPr txBox="1">
            <a:spLocks noChangeArrowheads="1"/>
          </p:cNvSpPr>
          <p:nvPr/>
        </p:nvSpPr>
        <p:spPr bwMode="auto">
          <a:xfrm>
            <a:off x="6781800" y="2362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46" name="Text Box 20"/>
          <p:cNvSpPr txBox="1">
            <a:spLocks noChangeArrowheads="1"/>
          </p:cNvSpPr>
          <p:nvPr/>
        </p:nvSpPr>
        <p:spPr bwMode="auto">
          <a:xfrm>
            <a:off x="6705600" y="2209800"/>
            <a:ext cx="24384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 dirty="0">
                <a:solidFill>
                  <a:srgbClr val="002060"/>
                </a:solidFill>
              </a:rPr>
              <a:t>Liza </a:t>
            </a:r>
            <a:r>
              <a:rPr lang="en-US" sz="1400" b="1" i="1" dirty="0" err="1">
                <a:solidFill>
                  <a:srgbClr val="002060"/>
                </a:solidFill>
              </a:rPr>
              <a:t>Marklund</a:t>
            </a:r>
            <a:endParaRPr lang="en-US" sz="1400" b="1" i="1" dirty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400" b="1" i="1" dirty="0">
                <a:solidFill>
                  <a:srgbClr val="002060"/>
                </a:solidFill>
              </a:rPr>
              <a:t>Henning </a:t>
            </a:r>
            <a:r>
              <a:rPr lang="en-US" sz="1400" b="1" i="1" dirty="0" err="1">
                <a:solidFill>
                  <a:srgbClr val="002060"/>
                </a:solidFill>
              </a:rPr>
              <a:t>Mankell</a:t>
            </a:r>
            <a:endParaRPr lang="en-US" sz="1400" b="1" i="1" dirty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400" b="1" i="1" dirty="0" err="1">
                <a:solidFill>
                  <a:srgbClr val="002060"/>
                </a:solidFill>
              </a:rPr>
              <a:t>Stieg</a:t>
            </a:r>
            <a:r>
              <a:rPr lang="en-US" sz="1400" b="1" i="1" dirty="0">
                <a:solidFill>
                  <a:srgbClr val="002060"/>
                </a:solidFill>
              </a:rPr>
              <a:t> Larsson</a:t>
            </a:r>
          </a:p>
          <a:p>
            <a:pPr>
              <a:spcBef>
                <a:spcPct val="50000"/>
              </a:spcBef>
            </a:pPr>
            <a:r>
              <a:rPr lang="en-US" sz="1400" b="1" i="1" dirty="0">
                <a:solidFill>
                  <a:srgbClr val="002060"/>
                </a:solidFill>
              </a:rPr>
              <a:t>Jan </a:t>
            </a:r>
            <a:r>
              <a:rPr lang="en-US" sz="1400" b="1" i="1" dirty="0" err="1">
                <a:solidFill>
                  <a:srgbClr val="002060"/>
                </a:solidFill>
              </a:rPr>
              <a:t>Guillou</a:t>
            </a:r>
            <a:endParaRPr lang="en-US" sz="1400" b="1" i="1" dirty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400" b="1" i="1" dirty="0">
                <a:solidFill>
                  <a:srgbClr val="002060"/>
                </a:solidFill>
              </a:rPr>
              <a:t>Camilla </a:t>
            </a:r>
            <a:r>
              <a:rPr lang="en-US" sz="1400" b="1" i="1" dirty="0" err="1">
                <a:solidFill>
                  <a:srgbClr val="002060"/>
                </a:solidFill>
              </a:rPr>
              <a:t>L</a:t>
            </a:r>
            <a:r>
              <a:rPr lang="en-US" altLang="ja-JP" sz="1400" b="1" i="1" dirty="0" err="1">
                <a:solidFill>
                  <a:srgbClr val="002060"/>
                </a:solidFill>
              </a:rPr>
              <a:t>äckberg</a:t>
            </a:r>
            <a:endParaRPr lang="en-US" altLang="ja-JP" sz="1400" b="1" i="1" dirty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ja-JP" sz="1400" b="1" i="1" dirty="0" err="1">
                <a:solidFill>
                  <a:srgbClr val="002060"/>
                </a:solidFill>
              </a:rPr>
              <a:t>Håkon</a:t>
            </a:r>
            <a:r>
              <a:rPr lang="en-US" altLang="ja-JP" sz="1400" b="1" i="1" dirty="0">
                <a:solidFill>
                  <a:srgbClr val="002060"/>
                </a:solidFill>
              </a:rPr>
              <a:t> </a:t>
            </a:r>
            <a:r>
              <a:rPr lang="en-US" altLang="ja-JP" sz="1400" b="1" i="1" dirty="0" err="1">
                <a:solidFill>
                  <a:srgbClr val="002060"/>
                </a:solidFill>
              </a:rPr>
              <a:t>Nesser</a:t>
            </a:r>
            <a:endParaRPr lang="en-US" altLang="ja-JP" sz="1400" b="1" i="1" dirty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ja-JP" sz="1400" b="1" i="1" dirty="0">
                <a:solidFill>
                  <a:srgbClr val="002060"/>
                </a:solidFill>
              </a:rPr>
              <a:t>Anne Holt</a:t>
            </a:r>
          </a:p>
          <a:p>
            <a:pPr>
              <a:spcBef>
                <a:spcPct val="50000"/>
              </a:spcBef>
            </a:pPr>
            <a:r>
              <a:rPr lang="en-US" altLang="ja-JP" sz="1400" b="1" i="1" dirty="0">
                <a:solidFill>
                  <a:srgbClr val="002060"/>
                </a:solidFill>
              </a:rPr>
              <a:t>Karin </a:t>
            </a:r>
            <a:r>
              <a:rPr lang="en-US" altLang="ja-JP" sz="1400" b="1" i="1" dirty="0" err="1">
                <a:solidFill>
                  <a:srgbClr val="002060"/>
                </a:solidFill>
              </a:rPr>
              <a:t>Fossum</a:t>
            </a:r>
            <a:endParaRPr lang="en-US" altLang="ja-JP" sz="1400" b="1" i="1" dirty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ja-JP" sz="1400" b="1" i="1" dirty="0">
                <a:solidFill>
                  <a:srgbClr val="002060"/>
                </a:solidFill>
              </a:rPr>
              <a:t>Sara </a:t>
            </a:r>
            <a:r>
              <a:rPr lang="en-US" altLang="ja-JP" sz="1400" b="1" i="1" dirty="0" err="1">
                <a:solidFill>
                  <a:srgbClr val="002060"/>
                </a:solidFill>
              </a:rPr>
              <a:t>Blædel</a:t>
            </a:r>
            <a:endParaRPr lang="en-US" altLang="ja-JP" sz="1400" b="1" i="1" dirty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ja-JP" sz="1400" b="1" i="1" dirty="0" err="1">
                <a:solidFill>
                  <a:srgbClr val="002060"/>
                </a:solidFill>
              </a:rPr>
              <a:t>Elsebeth</a:t>
            </a:r>
            <a:r>
              <a:rPr lang="en-US" altLang="ja-JP" sz="1400" b="1" i="1" dirty="0">
                <a:solidFill>
                  <a:srgbClr val="002060"/>
                </a:solidFill>
              </a:rPr>
              <a:t> </a:t>
            </a:r>
            <a:r>
              <a:rPr lang="en-US" altLang="ja-JP" sz="1400" b="1" i="1" dirty="0" err="1">
                <a:solidFill>
                  <a:srgbClr val="002060"/>
                </a:solidFill>
              </a:rPr>
              <a:t>Egholm</a:t>
            </a:r>
            <a:endParaRPr lang="en-US" altLang="ja-JP" sz="1400" b="1" i="1" dirty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ja-JP" sz="1400" b="1" i="1" dirty="0">
                <a:solidFill>
                  <a:srgbClr val="002060"/>
                </a:solidFill>
              </a:rPr>
              <a:t>Leif </a:t>
            </a:r>
            <a:r>
              <a:rPr lang="en-US" altLang="ja-JP" sz="1400" b="1" i="1" dirty="0" err="1">
                <a:solidFill>
                  <a:srgbClr val="002060"/>
                </a:solidFill>
              </a:rPr>
              <a:t>Davidsen</a:t>
            </a:r>
            <a:endParaRPr lang="en-US" altLang="ja-JP" sz="1400" b="1" i="1" dirty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400" b="1" i="1" dirty="0" err="1">
                <a:solidFill>
                  <a:srgbClr val="002060"/>
                </a:solidFill>
              </a:rPr>
              <a:t>Arnaldur</a:t>
            </a:r>
            <a:r>
              <a:rPr lang="en-US" sz="1400" b="1" i="1" dirty="0">
                <a:solidFill>
                  <a:srgbClr val="002060"/>
                </a:solidFill>
              </a:rPr>
              <a:t> </a:t>
            </a:r>
            <a:r>
              <a:rPr lang="en-US" sz="1400" b="1" i="1" dirty="0" err="1">
                <a:solidFill>
                  <a:srgbClr val="002060"/>
                </a:solidFill>
              </a:rPr>
              <a:t>Indridason</a:t>
            </a:r>
            <a:endParaRPr lang="en-US" sz="1400" b="1" i="1" dirty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400" b="1" i="1" dirty="0">
                <a:solidFill>
                  <a:srgbClr val="002060"/>
                </a:solidFill>
              </a:rPr>
              <a:t>Peter </a:t>
            </a:r>
            <a:r>
              <a:rPr lang="en-US" sz="1400" b="1" i="1" dirty="0" err="1">
                <a:solidFill>
                  <a:srgbClr val="002060"/>
                </a:solidFill>
              </a:rPr>
              <a:t>Høeg</a:t>
            </a:r>
            <a:endParaRPr lang="en-US" sz="1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i="1" smtClean="0"/>
              <a:t>Homicide in Scandinavia and the US pr. 100.000 population</a:t>
            </a: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8736"/>
            <a:ext cx="9144000" cy="54292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400" dirty="0" smtClean="0"/>
              <a:t>          		                    DEN  	 FIN   	NOR   	SWE    	</a:t>
            </a:r>
            <a:r>
              <a:rPr lang="en-US" sz="1400" b="1" i="1" dirty="0" smtClean="0"/>
              <a:t>US</a:t>
            </a:r>
            <a:endParaRPr 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1985  		 1.3     	 2.4    	0.9      	1.5      	 </a:t>
            </a:r>
            <a:r>
              <a:rPr lang="en-US" sz="1800" b="1" dirty="0" smtClean="0"/>
              <a:t>8.0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1986 		 1.0      	 2.9   	 0.9     	 1.8     	 </a:t>
            </a:r>
            <a:r>
              <a:rPr lang="en-US" sz="1800" b="1" dirty="0" smtClean="0"/>
              <a:t>8.5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1987 		 0.9     	 2.4    	0.9      	1.6      	 </a:t>
            </a:r>
            <a:r>
              <a:rPr lang="en-US" sz="1800" b="1" dirty="0" smtClean="0"/>
              <a:t>8.3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1988 		 1.0    	 2.4    	1.0      	 1.7     	 </a:t>
            </a:r>
            <a:r>
              <a:rPr lang="en-US" sz="1800" b="1" dirty="0" smtClean="0"/>
              <a:t>8.4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1989 		 1.1   	 2.8    	1.5      	 1.8     	 </a:t>
            </a:r>
            <a:r>
              <a:rPr lang="en-US" sz="1800" b="1" dirty="0" smtClean="0"/>
              <a:t>8.7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1990  		 1.1  	 2.9    	1.0      	 1.4     	 </a:t>
            </a:r>
            <a:r>
              <a:rPr lang="en-US" sz="1800" b="1" dirty="0" smtClean="0"/>
              <a:t>9.4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1991 		 1.7    	 3.0    	 0.9     	 1.6     	 </a:t>
            </a:r>
            <a:r>
              <a:rPr lang="en-US" sz="1800" b="1" dirty="0" smtClean="0"/>
              <a:t>9.8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1992  		 1.2    	 3.1    	 1.2     	 1.6     	 </a:t>
            </a:r>
            <a:r>
              <a:rPr lang="en-US" sz="1800" b="1" dirty="0" smtClean="0"/>
              <a:t>9.3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1993 		 1.4     	 2.5    	 1.1     	 1.6     	 </a:t>
            </a:r>
            <a:r>
              <a:rPr lang="en-US" sz="1800" b="1" dirty="0" smtClean="0"/>
              <a:t>9.5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1994 		 1.5     	 2.9    	 1.1     	 1.5     	 </a:t>
            </a:r>
            <a:r>
              <a:rPr lang="en-US" sz="1800" b="1" dirty="0" smtClean="0"/>
              <a:t>9.0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1995 		 1.1     	 2.9    	 0.7     	 1.2     	 </a:t>
            </a:r>
            <a:r>
              <a:rPr lang="en-US" sz="1800" b="1" dirty="0" smtClean="0"/>
              <a:t>8.2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1996 		 1.3   	 3.0    	 0.7     	 1.5     	 </a:t>
            </a:r>
            <a:r>
              <a:rPr lang="en-US" sz="1800" b="1" dirty="0" smtClean="0"/>
              <a:t>7.4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1997		                1.7  	  2.7   	  0.6     	 1.3     	 </a:t>
            </a:r>
            <a:r>
              <a:rPr lang="en-US" sz="1800" b="1" dirty="0" smtClean="0"/>
              <a:t>6.8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1998		                0.9   	  2.2   	  0.6     	 1.4      	 </a:t>
            </a:r>
            <a:r>
              <a:rPr lang="en-US" sz="1800" b="1" dirty="0" smtClean="0"/>
              <a:t>6.3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1999  		 1.0      	  2.7   	  0.8     	 1.5     	 </a:t>
            </a:r>
            <a:r>
              <a:rPr lang="en-US" sz="1800" b="1" dirty="0" smtClean="0"/>
              <a:t>5.7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2000 		 1.1     	  2.8   	  0.8     	 1.2     	 </a:t>
            </a:r>
            <a:r>
              <a:rPr lang="en-US" sz="1800" b="1" dirty="0" smtClean="0"/>
              <a:t>5.5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/>
              <a:t> Scandinavia in comparison</a:t>
            </a:r>
            <a:br>
              <a:rPr lang="en-US" sz="3600" b="1" dirty="0" smtClean="0"/>
            </a:br>
            <a:r>
              <a:rPr lang="en-US" sz="3600" b="1" dirty="0" smtClean="0"/>
              <a:t>Global Peace Index, 2008</a:t>
            </a:r>
            <a:endParaRPr 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772400" cy="4800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Denmark # 2</a:t>
            </a:r>
          </a:p>
          <a:p>
            <a:pPr eaLnBrk="1" hangingPunct="1"/>
            <a:r>
              <a:rPr lang="en-US" sz="2800" dirty="0" smtClean="0"/>
              <a:t>Norway: # 2</a:t>
            </a:r>
          </a:p>
          <a:p>
            <a:pPr eaLnBrk="1" hangingPunct="1"/>
            <a:r>
              <a:rPr lang="en-US" sz="2800" dirty="0" smtClean="0"/>
              <a:t>Iceland: # 4</a:t>
            </a:r>
          </a:p>
          <a:p>
            <a:pPr eaLnBrk="1" hangingPunct="1"/>
            <a:r>
              <a:rPr lang="en-US" sz="2800" dirty="0" smtClean="0"/>
              <a:t>Sweden: # 6</a:t>
            </a:r>
          </a:p>
          <a:p>
            <a:r>
              <a:rPr lang="en-US" sz="2800" dirty="0" smtClean="0"/>
              <a:t>Finland:  # 9</a:t>
            </a:r>
          </a:p>
          <a:p>
            <a:pPr eaLnBrk="1" hangingPunct="1"/>
            <a:r>
              <a:rPr lang="en-US" sz="2800" dirty="0" smtClean="0"/>
              <a:t>The UK:# 35</a:t>
            </a:r>
          </a:p>
          <a:p>
            <a:pPr eaLnBrk="1" hangingPunct="1"/>
            <a:r>
              <a:rPr lang="en-US" sz="2800" dirty="0" smtClean="0"/>
              <a:t>The Netherlands: # 22</a:t>
            </a:r>
          </a:p>
          <a:p>
            <a:pPr eaLnBrk="1" hangingPunct="1"/>
            <a:r>
              <a:rPr lang="en-US" sz="2800" dirty="0" smtClean="0"/>
              <a:t>Germany: # 16 </a:t>
            </a:r>
          </a:p>
          <a:p>
            <a:pPr eaLnBrk="1" hangingPunct="1"/>
            <a:r>
              <a:rPr lang="en-US" sz="2800" dirty="0" smtClean="0"/>
              <a:t>United States: # 83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Incarceration rates per 100,000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Denmark: 66                              5.5 mill</a:t>
            </a:r>
          </a:p>
          <a:p>
            <a:pPr eaLnBrk="1" hangingPunct="1"/>
            <a:r>
              <a:rPr lang="en-US" dirty="0" smtClean="0"/>
              <a:t>Finland: 70                                 5.3 mill</a:t>
            </a:r>
          </a:p>
          <a:p>
            <a:pPr eaLnBrk="1" hangingPunct="1"/>
            <a:r>
              <a:rPr lang="en-US" dirty="0" smtClean="0"/>
              <a:t>Iceland: 37                                 316,960</a:t>
            </a:r>
          </a:p>
          <a:p>
            <a:pPr eaLnBrk="1" hangingPunct="1"/>
            <a:r>
              <a:rPr lang="en-US" dirty="0" smtClean="0"/>
              <a:t>Sweden: 73                                9.2 mill</a:t>
            </a:r>
          </a:p>
          <a:p>
            <a:pPr eaLnBrk="1" hangingPunct="1"/>
            <a:r>
              <a:rPr lang="en-US" dirty="0" smtClean="0"/>
              <a:t>Norway: 59                                 4.8 mill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Incarceration rates in comparison (per 100,000)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Scandinavia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Denmark: 66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Finland: 70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Iceland: 37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Sweden: 73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Norway: 59</a:t>
            </a:r>
          </a:p>
          <a:p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The UK: 141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The Netherlands: 100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Germany 98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United States: 702 (Texas: 1035)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2984"/>
          </a:xfrm>
        </p:spPr>
        <p:txBody>
          <a:bodyPr/>
          <a:lstStyle/>
          <a:p>
            <a:r>
              <a:rPr lang="en-US" dirty="0" smtClean="0"/>
              <a:t>Monetary comparison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071546"/>
            <a:ext cx="3810000" cy="502445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1000100" y="928666"/>
          <a:ext cx="6572296" cy="5929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  <a:gridCol w="2786082"/>
              </a:tblGrid>
              <a:tr h="456103">
                <a:tc>
                  <a:txBody>
                    <a:bodyPr/>
                    <a:lstStyle/>
                    <a:p>
                      <a:r>
                        <a:rPr lang="en-US" dirty="0" smtClean="0"/>
                        <a:t>GDP PPP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</a:tr>
              <a:tr h="456103">
                <a:tc>
                  <a:txBody>
                    <a:bodyPr/>
                    <a:lstStyle/>
                    <a:p>
                      <a:r>
                        <a:rPr lang="en-US" dirty="0" smtClean="0"/>
                        <a:t>USA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14,264,600</a:t>
                      </a:r>
                      <a:endParaRPr lang="en-US" dirty="0"/>
                    </a:p>
                  </a:txBody>
                  <a:tcPr/>
                </a:tc>
              </a:tr>
              <a:tr h="456103">
                <a:tc>
                  <a:txBody>
                    <a:bodyPr/>
                    <a:lstStyle/>
                    <a:p>
                      <a:r>
                        <a:rPr lang="en-US" dirty="0" smtClean="0"/>
                        <a:t>Germany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2,910,490</a:t>
                      </a:r>
                      <a:endParaRPr lang="en-US" dirty="0"/>
                    </a:p>
                  </a:txBody>
                  <a:tcPr/>
                </a:tc>
              </a:tr>
              <a:tr h="456103">
                <a:tc>
                  <a:txBody>
                    <a:bodyPr/>
                    <a:lstStyle/>
                    <a:p>
                      <a:r>
                        <a:rPr lang="en-US" dirty="0" smtClean="0"/>
                        <a:t>United Kingdom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2,230,549</a:t>
                      </a:r>
                      <a:endParaRPr lang="en-US" dirty="0"/>
                    </a:p>
                  </a:txBody>
                  <a:tcPr/>
                </a:tc>
              </a:tr>
              <a:tr h="456103">
                <a:tc>
                  <a:txBody>
                    <a:bodyPr/>
                    <a:lstStyle/>
                    <a:p>
                      <a:r>
                        <a:rPr lang="en-US" dirty="0" smtClean="0"/>
                        <a:t>Netherlands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675,375</a:t>
                      </a:r>
                      <a:endParaRPr lang="en-US" dirty="0"/>
                    </a:p>
                  </a:txBody>
                  <a:tcPr/>
                </a:tc>
              </a:tr>
              <a:tr h="456103">
                <a:tc>
                  <a:txBody>
                    <a:bodyPr/>
                    <a:lstStyle/>
                    <a:p>
                      <a:r>
                        <a:rPr lang="en-US" dirty="0" smtClean="0"/>
                        <a:t>Sweden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341,869</a:t>
                      </a:r>
                      <a:endParaRPr lang="en-US" dirty="0"/>
                    </a:p>
                  </a:txBody>
                  <a:tcPr/>
                </a:tc>
              </a:tr>
              <a:tr h="456103">
                <a:tc>
                  <a:txBody>
                    <a:bodyPr/>
                    <a:lstStyle/>
                    <a:p>
                      <a:r>
                        <a:rPr lang="en-US" dirty="0" smtClean="0"/>
                        <a:t>Switzerland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312,753</a:t>
                      </a:r>
                      <a:endParaRPr lang="en-US" dirty="0"/>
                    </a:p>
                  </a:txBody>
                  <a:tcPr/>
                </a:tc>
              </a:tr>
              <a:tr h="456103">
                <a:tc>
                  <a:txBody>
                    <a:bodyPr/>
                    <a:lstStyle/>
                    <a:p>
                      <a:r>
                        <a:rPr lang="en-US" dirty="0" smtClean="0"/>
                        <a:t>Norway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256,523</a:t>
                      </a:r>
                      <a:endParaRPr lang="en-US" dirty="0"/>
                    </a:p>
                  </a:txBody>
                  <a:tcPr/>
                </a:tc>
              </a:tr>
              <a:tr h="456103">
                <a:tc>
                  <a:txBody>
                    <a:bodyPr/>
                    <a:lstStyle/>
                    <a:p>
                      <a:r>
                        <a:rPr lang="en-US" dirty="0" smtClean="0"/>
                        <a:t>Denmark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204,060</a:t>
                      </a:r>
                      <a:endParaRPr lang="en-US" dirty="0"/>
                    </a:p>
                  </a:txBody>
                  <a:tcPr/>
                </a:tc>
              </a:tr>
              <a:tr h="456103">
                <a:tc>
                  <a:txBody>
                    <a:bodyPr/>
                    <a:lstStyle/>
                    <a:p>
                      <a:r>
                        <a:rPr lang="en-US" dirty="0" smtClean="0"/>
                        <a:t>Israel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200,630</a:t>
                      </a:r>
                      <a:endParaRPr lang="en-US" dirty="0"/>
                    </a:p>
                  </a:txBody>
                  <a:tcPr/>
                </a:tc>
              </a:tr>
              <a:tr h="456103">
                <a:tc>
                  <a:txBody>
                    <a:bodyPr/>
                    <a:lstStyle/>
                    <a:p>
                      <a:r>
                        <a:rPr lang="en-US" dirty="0" smtClean="0"/>
                        <a:t>Finland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190,862</a:t>
                      </a:r>
                      <a:endParaRPr lang="en-US" dirty="0"/>
                    </a:p>
                  </a:txBody>
                  <a:tcPr/>
                </a:tc>
              </a:tr>
              <a:tr h="456103">
                <a:tc>
                  <a:txBody>
                    <a:bodyPr/>
                    <a:lstStyle/>
                    <a:p>
                      <a:r>
                        <a:rPr lang="en-US" dirty="0" smtClean="0"/>
                        <a:t>Luxembourg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40,025</a:t>
                      </a:r>
                      <a:endParaRPr lang="en-US" dirty="0"/>
                    </a:p>
                  </a:txBody>
                  <a:tcPr/>
                </a:tc>
              </a:tr>
              <a:tr h="456103">
                <a:tc>
                  <a:txBody>
                    <a:bodyPr/>
                    <a:lstStyle/>
                    <a:p>
                      <a:r>
                        <a:rPr lang="en-US" dirty="0" smtClean="0"/>
                        <a:t>Iceland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12,664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Crime Fiction: A History</a:t>
            </a: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7752" y="2428868"/>
            <a:ext cx="3951287" cy="4114800"/>
          </a:xfrm>
          <a:noFill/>
          <a:ln/>
        </p:spPr>
      </p:pic>
      <p:pic>
        <p:nvPicPr>
          <p:cNvPr id="4" name="Picture 3" descr="detectiv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714487"/>
            <a:ext cx="3929090" cy="4016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436</Words>
  <Application>Microsoft Office PowerPoint</Application>
  <PresentationFormat>On-screen Show (4:3)</PresentationFormat>
  <Paragraphs>141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 Presentation</vt:lpstr>
      <vt:lpstr>  </vt:lpstr>
      <vt:lpstr>Scandinavia</vt:lpstr>
      <vt:lpstr>  </vt:lpstr>
      <vt:lpstr>Homicide in Scandinavia and the US pr. 100.000 population</vt:lpstr>
      <vt:lpstr> Scandinavia in comparison Global Peace Index, 2008</vt:lpstr>
      <vt:lpstr>Incarceration rates per 100,000 </vt:lpstr>
      <vt:lpstr>Incarceration rates in comparison (per 100,000)</vt:lpstr>
      <vt:lpstr>Monetary comparison</vt:lpstr>
      <vt:lpstr>Crime Fiction: A History</vt:lpstr>
      <vt:lpstr>History</vt:lpstr>
      <vt:lpstr>Edgar Allan Poe 1809-49</vt:lpstr>
      <vt:lpstr>The “Biographies”</vt:lpstr>
      <vt:lpstr>History </vt:lpstr>
      <vt:lpstr>Criminal Investigations Department</vt:lpstr>
      <vt:lpstr>“The Murders in the Rue Morgue”, 1841</vt:lpstr>
    </vt:vector>
  </TitlesOfParts>
  <Company>University of Texas at Austin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History of Crime Fiction</dc:title>
  <dc:creator>Nete Schmidt</dc:creator>
  <cp:lastModifiedBy>Nete</cp:lastModifiedBy>
  <cp:revision>60</cp:revision>
  <dcterms:created xsi:type="dcterms:W3CDTF">2006-01-20T15:47:27Z</dcterms:created>
  <dcterms:modified xsi:type="dcterms:W3CDTF">2010-03-04T14:17:06Z</dcterms:modified>
</cp:coreProperties>
</file>