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2EA9AD-EB66-4049-9D66-DFF2BFE1994B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20F14E-B316-4D8C-AAF9-0B18BC1CB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Fiction in Scandinavia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Summing up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Village, on main island, </a:t>
            </a:r>
            <a:r>
              <a:rPr lang="en-US" dirty="0" err="1" smtClean="0"/>
              <a:t>Hirta</a:t>
            </a:r>
            <a:endParaRPr lang="en-US" dirty="0"/>
          </a:p>
        </p:txBody>
      </p:sp>
      <p:pic>
        <p:nvPicPr>
          <p:cNvPr id="5" name="Content Placeholder 4" descr="villagemap-smal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1140"/>
            <a:ext cx="8501122" cy="49549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Village</a:t>
            </a:r>
            <a:endParaRPr lang="en-US" dirty="0"/>
          </a:p>
        </p:txBody>
      </p:sp>
      <p:pic>
        <p:nvPicPr>
          <p:cNvPr id="7" name="Content Placeholder 6" descr="village!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627915" cy="3034196"/>
          </a:xfrm>
        </p:spPr>
      </p:pic>
      <p:pic>
        <p:nvPicPr>
          <p:cNvPr id="8" name="Content Placeholder 7" descr="village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0492" y="3143248"/>
            <a:ext cx="4793508" cy="3253871"/>
          </a:xfrm>
        </p:spPr>
      </p:pic>
      <p:sp>
        <p:nvSpPr>
          <p:cNvPr id="9" name="TextBox 8"/>
          <p:cNvSpPr txBox="1"/>
          <p:nvPr/>
        </p:nvSpPr>
        <p:spPr>
          <a:xfrm>
            <a:off x="857224" y="4500570"/>
            <a:ext cx="192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Watercolor, 1831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645368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view today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Village</a:t>
            </a:r>
            <a:endParaRPr lang="en-US" dirty="0"/>
          </a:p>
        </p:txBody>
      </p:sp>
      <p:pic>
        <p:nvPicPr>
          <p:cNvPr id="5" name="Content Placeholder 4" descr="village18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822738" cy="3303575"/>
          </a:xfrm>
        </p:spPr>
      </p:pic>
      <p:pic>
        <p:nvPicPr>
          <p:cNvPr id="6" name="Content Placeholder 5" descr="hous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807799" cy="4883150"/>
          </a:xfrm>
        </p:spPr>
      </p:pic>
      <p:sp>
        <p:nvSpPr>
          <p:cNvPr id="7" name="TextBox 6"/>
          <p:cNvSpPr txBox="1"/>
          <p:nvPr/>
        </p:nvSpPr>
        <p:spPr>
          <a:xfrm>
            <a:off x="571472" y="5657671"/>
            <a:ext cx="176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1886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628652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Gillies</a:t>
            </a:r>
            <a:r>
              <a:rPr lang="en-US" dirty="0" smtClean="0"/>
              <a:t> and her house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Years</a:t>
            </a:r>
            <a:endParaRPr lang="en-US" dirty="0"/>
          </a:p>
        </p:txBody>
      </p:sp>
      <p:pic>
        <p:nvPicPr>
          <p:cNvPr id="5" name="Content Placeholder 4" descr="fish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11712" y="2268694"/>
            <a:ext cx="4775788" cy="3732073"/>
          </a:xfrm>
        </p:spPr>
      </p:pic>
      <p:pic>
        <p:nvPicPr>
          <p:cNvPr id="6" name="Content Placeholder 5" descr="finalyears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89362" y="1142984"/>
            <a:ext cx="4275601" cy="3543316"/>
          </a:xfrm>
        </p:spPr>
      </p:pic>
      <p:pic>
        <p:nvPicPr>
          <p:cNvPr id="7" name="Picture 6" descr="stock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714884"/>
            <a:ext cx="28829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614364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Fishing Fleet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785794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Tourists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Evacuation</a:t>
            </a:r>
            <a:endParaRPr lang="en-US" dirty="0"/>
          </a:p>
        </p:txBody>
      </p:sp>
      <p:pic>
        <p:nvPicPr>
          <p:cNvPr id="5" name="Content Placeholder 4" descr="mailboa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3817965" cy="3999773"/>
          </a:xfrm>
        </p:spPr>
      </p:pic>
      <p:pic>
        <p:nvPicPr>
          <p:cNvPr id="6" name="Content Placeholder 5" descr="evacua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386648"/>
            <a:ext cx="4611691" cy="3313699"/>
          </a:xfrm>
        </p:spPr>
      </p:pic>
      <p:sp>
        <p:nvSpPr>
          <p:cNvPr id="7" name="TextBox 6"/>
          <p:cNvSpPr txBox="1"/>
          <p:nvPr/>
        </p:nvSpPr>
        <p:spPr>
          <a:xfrm>
            <a:off x="1357290" y="614364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Mailboat</a:t>
            </a:r>
            <a:r>
              <a:rPr lang="en-US" dirty="0" smtClean="0"/>
              <a:t>, 1897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8578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Seabirds</a:t>
            </a:r>
          </a:p>
          <a:p>
            <a:r>
              <a:rPr lang="en-US" dirty="0" smtClean="0"/>
              <a:t>Government</a:t>
            </a:r>
          </a:p>
          <a:p>
            <a:r>
              <a:rPr lang="en-US" dirty="0" smtClean="0"/>
              <a:t>Provider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Decisions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Marriage and children</a:t>
            </a:r>
          </a:p>
          <a:p>
            <a:r>
              <a:rPr lang="en-US" dirty="0" smtClean="0"/>
              <a:t>Gender roles</a:t>
            </a:r>
            <a:endParaRPr lang="en-US" dirty="0"/>
          </a:p>
        </p:txBody>
      </p:sp>
      <p:pic>
        <p:nvPicPr>
          <p:cNvPr id="5" name="Content Placeholder 4" descr="lover's ston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9026" y="343250"/>
            <a:ext cx="3994973" cy="5800394"/>
          </a:xfrm>
        </p:spPr>
      </p:pic>
      <p:sp>
        <p:nvSpPr>
          <p:cNvPr id="6" name="TextBox 5"/>
          <p:cNvSpPr txBox="1"/>
          <p:nvPr/>
        </p:nvSpPr>
        <p:spPr>
          <a:xfrm>
            <a:off x="6429388" y="6215082"/>
            <a:ext cx="15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Lover’s Stone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Hutterites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321471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Anabaptist</a:t>
            </a:r>
          </a:p>
          <a:p>
            <a:r>
              <a:rPr lang="en-US" dirty="0" smtClean="0"/>
              <a:t>Jacob </a:t>
            </a:r>
            <a:r>
              <a:rPr lang="en-US" dirty="0" err="1" smtClean="0"/>
              <a:t>Hutter</a:t>
            </a:r>
            <a:r>
              <a:rPr lang="en-US" dirty="0" smtClean="0"/>
              <a:t>, 1529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Riedeman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Adult baptism of believers</a:t>
            </a:r>
          </a:p>
          <a:p>
            <a:r>
              <a:rPr lang="en-US" dirty="0" smtClean="0"/>
              <a:t>Community of goods</a:t>
            </a:r>
          </a:p>
          <a:p>
            <a:r>
              <a:rPr lang="en-US" dirty="0" smtClean="0"/>
              <a:t>Non resistance</a:t>
            </a:r>
          </a:p>
          <a:p>
            <a:r>
              <a:rPr lang="en-US" dirty="0" smtClean="0"/>
              <a:t>Separation of church and 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428604"/>
            <a:ext cx="3749040" cy="5591196"/>
          </a:xfrm>
        </p:spPr>
        <p:txBody>
          <a:bodyPr>
            <a:normAutofit/>
          </a:bodyPr>
          <a:lstStyle/>
          <a:p>
            <a:r>
              <a:rPr lang="en-US" dirty="0" smtClean="0"/>
              <a:t>1874 to the US</a:t>
            </a:r>
          </a:p>
          <a:p>
            <a:r>
              <a:rPr lang="en-US" dirty="0" smtClean="0"/>
              <a:t>1918 to Canada</a:t>
            </a:r>
          </a:p>
          <a:p>
            <a:endParaRPr lang="en-US" dirty="0"/>
          </a:p>
        </p:txBody>
      </p:sp>
      <p:pic>
        <p:nvPicPr>
          <p:cNvPr id="5" name="Picture 4" descr="hutterit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142" y="1708612"/>
            <a:ext cx="6019858" cy="47874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Kindergarten, 2-2½ years</a:t>
            </a:r>
          </a:p>
          <a:p>
            <a:r>
              <a:rPr lang="en-US" dirty="0" smtClean="0"/>
              <a:t>Grade school</a:t>
            </a:r>
          </a:p>
          <a:p>
            <a:r>
              <a:rPr lang="en-US" dirty="0" smtClean="0"/>
              <a:t>Diplomas</a:t>
            </a:r>
          </a:p>
          <a:p>
            <a:r>
              <a:rPr lang="en-US" dirty="0" smtClean="0"/>
              <a:t>University</a:t>
            </a:r>
          </a:p>
          <a:p>
            <a:r>
              <a:rPr lang="en-US" dirty="0" smtClean="0"/>
              <a:t>Apprenticeships</a:t>
            </a:r>
          </a:p>
          <a:p>
            <a:r>
              <a:rPr lang="en-US" dirty="0" smtClean="0"/>
              <a:t>German, English</a:t>
            </a:r>
          </a:p>
          <a:p>
            <a:r>
              <a:rPr lang="en-US" dirty="0" smtClean="0"/>
              <a:t>The Bible</a:t>
            </a:r>
          </a:p>
          <a:p>
            <a:endParaRPr lang="en-US" dirty="0"/>
          </a:p>
        </p:txBody>
      </p:sp>
      <p:pic>
        <p:nvPicPr>
          <p:cNvPr id="5" name="Content Placeholder 4" descr="hutteritechildr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38670" y="2071678"/>
            <a:ext cx="4286280" cy="321471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</a:t>
            </a:r>
            <a:endParaRPr lang="en-US" dirty="0"/>
          </a:p>
        </p:txBody>
      </p:sp>
      <p:pic>
        <p:nvPicPr>
          <p:cNvPr id="5" name="Content Placeholder 4" descr="hutterite_dres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305156"/>
            <a:ext cx="4441055" cy="3552844"/>
          </a:xfrm>
        </p:spPr>
      </p:pic>
      <p:pic>
        <p:nvPicPr>
          <p:cNvPr id="6" name="Content Placeholder 5" descr="hutterite_dress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567254" cy="342544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3143272" cy="4572000"/>
          </a:xfrm>
        </p:spPr>
        <p:txBody>
          <a:bodyPr/>
          <a:lstStyle/>
          <a:p>
            <a:r>
              <a:rPr lang="en-US" dirty="0" smtClean="0"/>
              <a:t>Communally owned goods</a:t>
            </a:r>
          </a:p>
          <a:p>
            <a:r>
              <a:rPr lang="en-US" dirty="0" smtClean="0"/>
              <a:t>Some personal belongings</a:t>
            </a:r>
          </a:p>
          <a:p>
            <a:r>
              <a:rPr lang="en-US" dirty="0" smtClean="0"/>
              <a:t>Everything based on need</a:t>
            </a:r>
          </a:p>
          <a:p>
            <a:r>
              <a:rPr lang="en-US" dirty="0" smtClean="0"/>
              <a:t>Responsibility</a:t>
            </a:r>
          </a:p>
          <a:p>
            <a:endParaRPr lang="en-US" dirty="0"/>
          </a:p>
        </p:txBody>
      </p:sp>
      <p:pic>
        <p:nvPicPr>
          <p:cNvPr id="5" name="Content Placeholder 4" descr="hutterites_potato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643050"/>
            <a:ext cx="5402779" cy="4643470"/>
          </a:xfrm>
        </p:spPr>
      </p:pic>
      <p:sp>
        <p:nvSpPr>
          <p:cNvPr id="6" name="TextBox 5"/>
          <p:cNvSpPr txBox="1"/>
          <p:nvPr/>
        </p:nvSpPr>
        <p:spPr>
          <a:xfrm>
            <a:off x="5286380" y="628652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Potato Harvest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ponder: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do you think characterizes the science fiction we have read?</a:t>
            </a:r>
          </a:p>
          <a:p>
            <a:pPr lvl="0"/>
            <a:r>
              <a:rPr lang="en-US" dirty="0" smtClean="0"/>
              <a:t>Do you find any particular “Scandinavian ambiance” in the Scandinavian texts?</a:t>
            </a:r>
          </a:p>
          <a:p>
            <a:pPr lvl="0"/>
            <a:r>
              <a:rPr lang="en-US" dirty="0" smtClean="0"/>
              <a:t>What are the most interesting aspects of our readings, and what characterizes them?</a:t>
            </a:r>
          </a:p>
          <a:p>
            <a:pPr lvl="0"/>
            <a:r>
              <a:rPr lang="en-US" dirty="0" smtClean="0"/>
              <a:t>Is Science Fiction “real” literature?</a:t>
            </a:r>
          </a:p>
          <a:p>
            <a:pPr lvl="0"/>
            <a:r>
              <a:rPr lang="en-US" dirty="0" smtClean="0"/>
              <a:t>Is the genre of science fiction a valid tool to discuss important matters of philosophy, sociology, ethics, etc.?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roles</a:t>
            </a:r>
            <a:endParaRPr lang="en-US" dirty="0"/>
          </a:p>
        </p:txBody>
      </p:sp>
      <p:pic>
        <p:nvPicPr>
          <p:cNvPr id="5" name="Content Placeholder 4" descr="hutterite_moth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1910" y="2312122"/>
            <a:ext cx="4675985" cy="354577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0"/>
            <a:ext cx="3749040" cy="65722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Mothers – average of 10 children per household</a:t>
            </a:r>
          </a:p>
          <a:p>
            <a:r>
              <a:rPr lang="en-US" dirty="0" smtClean="0"/>
              <a:t>Housewives</a:t>
            </a:r>
          </a:p>
          <a:p>
            <a:r>
              <a:rPr lang="en-US" dirty="0" smtClean="0"/>
              <a:t>Cooks</a:t>
            </a:r>
          </a:p>
          <a:p>
            <a:r>
              <a:rPr lang="en-US" dirty="0" smtClean="0"/>
              <a:t>Gardeners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Seamstresses - crafts</a:t>
            </a:r>
          </a:p>
          <a:p>
            <a:r>
              <a:rPr lang="en-US" dirty="0" smtClean="0"/>
              <a:t>Secretaries</a:t>
            </a:r>
          </a:p>
          <a:p>
            <a:r>
              <a:rPr lang="en-US" dirty="0" smtClean="0"/>
              <a:t>No decision making</a:t>
            </a:r>
          </a:p>
          <a:p>
            <a:r>
              <a:rPr lang="en-US" dirty="0" smtClean="0"/>
              <a:t>No driving</a:t>
            </a:r>
          </a:p>
          <a:p>
            <a:r>
              <a:rPr lang="en-US" dirty="0" smtClean="0"/>
              <a:t>Closed off from the consumer society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Purity</a:t>
            </a:r>
          </a:p>
          <a:p>
            <a:r>
              <a:rPr lang="en-US" dirty="0" smtClean="0"/>
              <a:t>Led together by God</a:t>
            </a:r>
          </a:p>
          <a:p>
            <a:r>
              <a:rPr lang="en-US" dirty="0" smtClean="0"/>
              <a:t>Dating ok</a:t>
            </a:r>
          </a:p>
          <a:p>
            <a:r>
              <a:rPr lang="en-US" dirty="0" smtClean="0"/>
              <a:t>Impurity is severely dealt with</a:t>
            </a:r>
          </a:p>
          <a:p>
            <a:r>
              <a:rPr lang="en-US" dirty="0" smtClean="0"/>
              <a:t>Choral singing</a:t>
            </a:r>
          </a:p>
          <a:p>
            <a:r>
              <a:rPr lang="en-US" dirty="0" smtClean="0"/>
              <a:t>No TV etc.</a:t>
            </a:r>
            <a:endParaRPr lang="en-US" dirty="0"/>
          </a:p>
        </p:txBody>
      </p:sp>
      <p:pic>
        <p:nvPicPr>
          <p:cNvPr id="5" name="Content Placeholder 4" descr="hutterite_famil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857232"/>
            <a:ext cx="3812342" cy="570069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124472"/>
          </a:xfrm>
        </p:spPr>
        <p:txBody>
          <a:bodyPr>
            <a:normAutofit/>
          </a:bodyPr>
          <a:lstStyle/>
          <a:p>
            <a:r>
              <a:rPr lang="en-US" dirty="0" smtClean="0"/>
              <a:t>Hierarchy</a:t>
            </a:r>
          </a:p>
          <a:p>
            <a:r>
              <a:rPr lang="en-US" dirty="0" smtClean="0"/>
              <a:t>Minister</a:t>
            </a:r>
          </a:p>
          <a:p>
            <a:r>
              <a:rPr lang="en-US" dirty="0" smtClean="0"/>
              <a:t>Advisory board</a:t>
            </a:r>
          </a:p>
          <a:p>
            <a:r>
              <a:rPr lang="en-US" dirty="0" smtClean="0"/>
              <a:t>Colony manager</a:t>
            </a:r>
          </a:p>
          <a:p>
            <a:r>
              <a:rPr lang="en-US" dirty="0" smtClean="0"/>
              <a:t>Farm manager</a:t>
            </a:r>
          </a:p>
          <a:p>
            <a:r>
              <a:rPr lang="en-US" dirty="0" smtClean="0"/>
              <a:t>Witness brothers</a:t>
            </a:r>
          </a:p>
          <a:p>
            <a:r>
              <a:rPr lang="en-US" dirty="0" smtClean="0"/>
              <a:t>all male, baptized members vote for the advisory board</a:t>
            </a:r>
          </a:p>
          <a:p>
            <a:r>
              <a:rPr lang="en-US" dirty="0" smtClean="0"/>
              <a:t>Language: no thank </a:t>
            </a:r>
            <a:r>
              <a:rPr lang="en-US" dirty="0" err="1" smtClean="0"/>
              <a:t>you’s</a:t>
            </a:r>
            <a:r>
              <a:rPr lang="en-US" dirty="0" smtClean="0"/>
              <a:t>, please, or titles</a:t>
            </a:r>
            <a:endParaRPr lang="en-US" dirty="0"/>
          </a:p>
        </p:txBody>
      </p:sp>
      <p:pic>
        <p:nvPicPr>
          <p:cNvPr id="5" name="Content Placeholder 4" descr="hutterites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7264" y="357166"/>
            <a:ext cx="4416736" cy="621508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Criticism of existing society</a:t>
            </a:r>
          </a:p>
          <a:p>
            <a:r>
              <a:rPr lang="en-US" dirty="0" smtClean="0"/>
              <a:t>Portraying the ideal society</a:t>
            </a:r>
          </a:p>
          <a:p>
            <a:r>
              <a:rPr lang="en-US" dirty="0" smtClean="0"/>
              <a:t>What if? / Speculative fiction</a:t>
            </a:r>
          </a:p>
          <a:p>
            <a:r>
              <a:rPr lang="en-US" dirty="0" smtClean="0"/>
              <a:t>Fantasy / Philosophizing</a:t>
            </a:r>
          </a:p>
          <a:p>
            <a:r>
              <a:rPr lang="en-US" dirty="0" smtClean="0"/>
              <a:t>The good life / quality</a:t>
            </a:r>
          </a:p>
          <a:p>
            <a:r>
              <a:rPr lang="en-US" smtClean="0"/>
              <a:t>Important aspects?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285728"/>
            <a:ext cx="3749040" cy="63579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Roles of men, women, and children, family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Ethics and morals</a:t>
            </a:r>
          </a:p>
          <a:p>
            <a:r>
              <a:rPr lang="en-US" dirty="0" smtClean="0"/>
              <a:t>War and enemies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The urge to survive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Identity</a:t>
            </a:r>
          </a:p>
          <a:p>
            <a:r>
              <a:rPr lang="en-US" dirty="0" smtClean="0"/>
              <a:t>Classes / privileges</a:t>
            </a:r>
          </a:p>
          <a:p>
            <a:r>
              <a:rPr lang="en-US" dirty="0" smtClean="0"/>
              <a:t>Love / Sexuality</a:t>
            </a:r>
          </a:p>
          <a:p>
            <a:r>
              <a:rPr lang="en-US" dirty="0" smtClean="0"/>
              <a:t>Choice / Existence</a:t>
            </a:r>
          </a:p>
          <a:p>
            <a:r>
              <a:rPr lang="en-US" dirty="0" smtClean="0"/>
              <a:t>freedom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St. Kilda</a:t>
            </a:r>
            <a:r>
              <a:rPr lang="en-US" dirty="0" smtClean="0"/>
              <a:t>, Scotland, 41 miles west of The Outer Hebrides</a:t>
            </a:r>
            <a:endParaRPr lang="en-US" dirty="0"/>
          </a:p>
        </p:txBody>
      </p:sp>
      <p:pic>
        <p:nvPicPr>
          <p:cNvPr id="4" name="Content Placeholder 3" descr="kilda_home_main_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91" y="1428736"/>
            <a:ext cx="8887536" cy="50006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Norse Occupation – The Past</a:t>
            </a:r>
            <a:endParaRPr lang="en-US" dirty="0"/>
          </a:p>
        </p:txBody>
      </p:sp>
      <p:pic>
        <p:nvPicPr>
          <p:cNvPr id="6" name="Content Placeholder 5" descr="earth_hou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448729"/>
            <a:ext cx="3749675" cy="2570141"/>
          </a:xfrm>
        </p:spPr>
      </p:pic>
      <p:pic>
        <p:nvPicPr>
          <p:cNvPr id="7" name="Content Placeholder 6" descr="incised_cros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928934"/>
            <a:ext cx="3749675" cy="2570141"/>
          </a:xfrm>
        </p:spPr>
      </p:pic>
      <p:sp>
        <p:nvSpPr>
          <p:cNvPr id="8" name="TextBox 7"/>
          <p:cNvSpPr txBox="1"/>
          <p:nvPr/>
        </p:nvSpPr>
        <p:spPr>
          <a:xfrm>
            <a:off x="1000100" y="528638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Earth-House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5572140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Incised cross on a stone</a:t>
            </a:r>
          </a:p>
          <a:p>
            <a:r>
              <a:rPr lang="en-US" dirty="0" smtClean="0"/>
              <a:t>re-used in house 16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Distant landlord</a:t>
            </a:r>
          </a:p>
          <a:p>
            <a:r>
              <a:rPr lang="en-US" dirty="0" smtClean="0"/>
              <a:t>Small settlement</a:t>
            </a:r>
          </a:p>
          <a:p>
            <a:r>
              <a:rPr lang="en-US" dirty="0" smtClean="0"/>
              <a:t>Factor</a:t>
            </a:r>
          </a:p>
          <a:p>
            <a:r>
              <a:rPr lang="en-US" dirty="0" smtClean="0"/>
              <a:t>Rent paid in kind</a:t>
            </a:r>
          </a:p>
          <a:p>
            <a:endParaRPr lang="en-US" dirty="0" smtClean="0"/>
          </a:p>
          <a:p>
            <a:r>
              <a:rPr lang="en-US" dirty="0" smtClean="0"/>
              <a:t>Evacuation in 1930</a:t>
            </a:r>
            <a:endParaRPr lang="en-US" dirty="0"/>
          </a:p>
        </p:txBody>
      </p:sp>
      <p:pic>
        <p:nvPicPr>
          <p:cNvPr id="9" name="Content Placeholder 8" descr="man_daught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07552" y="1012159"/>
            <a:ext cx="4179290" cy="55601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Communal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 divided according to run-rig system</a:t>
            </a:r>
          </a:p>
          <a:p>
            <a:endParaRPr lang="en-US" dirty="0" smtClean="0"/>
          </a:p>
          <a:p>
            <a:r>
              <a:rPr lang="en-US" dirty="0" smtClean="0"/>
              <a:t>1830’s: each tenant his own strip of land</a:t>
            </a:r>
          </a:p>
          <a:p>
            <a:r>
              <a:rPr lang="en-US" dirty="0" smtClean="0"/>
              <a:t>Built a house</a:t>
            </a:r>
          </a:p>
          <a:p>
            <a:endParaRPr lang="en-US" dirty="0" smtClean="0"/>
          </a:p>
          <a:p>
            <a:r>
              <a:rPr lang="en-US" dirty="0" smtClean="0"/>
              <a:t>Plucking sheep in 1927</a:t>
            </a:r>
            <a:endParaRPr lang="en-US" dirty="0"/>
          </a:p>
        </p:txBody>
      </p:sp>
      <p:pic>
        <p:nvPicPr>
          <p:cNvPr id="5" name="Content Placeholder 4" descr="shee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857364"/>
            <a:ext cx="4419133" cy="44337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3428992" cy="4572000"/>
          </a:xfrm>
        </p:spPr>
        <p:txBody>
          <a:bodyPr/>
          <a:lstStyle/>
          <a:p>
            <a:r>
              <a:rPr lang="en-US" dirty="0" smtClean="0"/>
              <a:t>Seabird breeding ground</a:t>
            </a:r>
          </a:p>
          <a:p>
            <a:r>
              <a:rPr lang="en-US" dirty="0" smtClean="0"/>
              <a:t>Gannets</a:t>
            </a:r>
          </a:p>
          <a:p>
            <a:r>
              <a:rPr lang="en-US" dirty="0" smtClean="0"/>
              <a:t>Fulmars</a:t>
            </a:r>
          </a:p>
          <a:p>
            <a:r>
              <a:rPr lang="en-US" dirty="0" smtClean="0"/>
              <a:t>Puffins</a:t>
            </a:r>
          </a:p>
          <a:p>
            <a:r>
              <a:rPr lang="en-US" dirty="0" smtClean="0"/>
              <a:t>Food, feathers, oil</a:t>
            </a:r>
          </a:p>
          <a:p>
            <a:r>
              <a:rPr lang="en-US" dirty="0" smtClean="0"/>
              <a:t>Consumption and rent</a:t>
            </a:r>
          </a:p>
          <a:p>
            <a:r>
              <a:rPr lang="en-US" dirty="0" smtClean="0"/>
              <a:t>Caught by hand or with a snare</a:t>
            </a:r>
            <a:endParaRPr lang="en-US" dirty="0"/>
          </a:p>
        </p:txBody>
      </p:sp>
      <p:pic>
        <p:nvPicPr>
          <p:cNvPr id="5" name="Content Placeholder 4" descr="bird_catch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84022" y="1357298"/>
            <a:ext cx="5883893" cy="38576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00052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3786182" cy="457200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roads, no wheels</a:t>
            </a:r>
            <a:endParaRPr lang="en-US" dirty="0" smtClean="0"/>
          </a:p>
          <a:p>
            <a:r>
              <a:rPr lang="en-US" dirty="0" smtClean="0"/>
              <a:t>Produce carried on people’s backs</a:t>
            </a:r>
          </a:p>
          <a:p>
            <a:r>
              <a:rPr lang="en-US" dirty="0" smtClean="0"/>
              <a:t>Small open boats</a:t>
            </a:r>
          </a:p>
          <a:p>
            <a:endParaRPr lang="en-US" dirty="0" smtClean="0"/>
          </a:p>
          <a:p>
            <a:r>
              <a:rPr lang="en-US" dirty="0" smtClean="0"/>
              <a:t>Landing on the rocks</a:t>
            </a:r>
          </a:p>
          <a:p>
            <a:r>
              <a:rPr lang="en-US" dirty="0" smtClean="0"/>
              <a:t>Jetty built in 1901 </a:t>
            </a:r>
          </a:p>
          <a:p>
            <a:endParaRPr lang="en-US" dirty="0"/>
          </a:p>
        </p:txBody>
      </p:sp>
      <p:pic>
        <p:nvPicPr>
          <p:cNvPr id="5" name="Content Placeholder 4" descr="land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9209" y="3795732"/>
            <a:ext cx="5504791" cy="3062268"/>
          </a:xfrm>
        </p:spPr>
      </p:pic>
      <p:pic>
        <p:nvPicPr>
          <p:cNvPr id="6" name="Picture 5" descr="boreray_st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13069"/>
            <a:ext cx="4643470" cy="34826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cent. Ministers</a:t>
            </a:r>
          </a:p>
          <a:p>
            <a:r>
              <a:rPr lang="en-US" dirty="0" smtClean="0"/>
              <a:t>School from 1884</a:t>
            </a:r>
          </a:p>
          <a:p>
            <a:r>
              <a:rPr lang="en-US" dirty="0" err="1" smtClean="0"/>
              <a:t>Hebridean</a:t>
            </a:r>
            <a:r>
              <a:rPr lang="en-US" dirty="0" smtClean="0"/>
              <a:t> stock</a:t>
            </a:r>
          </a:p>
          <a:p>
            <a:r>
              <a:rPr lang="en-US" dirty="0" smtClean="0"/>
              <a:t>Spoke Gaelic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Free Church of Scotland</a:t>
            </a:r>
          </a:p>
          <a:p>
            <a:r>
              <a:rPr lang="en-US" dirty="0" smtClean="0"/>
              <a:t>Women, 1886</a:t>
            </a:r>
            <a:endParaRPr lang="en-US" dirty="0"/>
          </a:p>
        </p:txBody>
      </p:sp>
      <p:pic>
        <p:nvPicPr>
          <p:cNvPr id="5" name="Picture 4" descr="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3835400" cy="2971800"/>
          </a:xfrm>
          <a:prstGeom prst="rect">
            <a:avLst/>
          </a:prstGeom>
        </p:spPr>
      </p:pic>
      <p:pic>
        <p:nvPicPr>
          <p:cNvPr id="6" name="Picture 5" descr="wo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928934"/>
            <a:ext cx="4504519" cy="27146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230</TotalTime>
  <Words>469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Summing up</vt:lpstr>
      <vt:lpstr>Questions to ponder:</vt:lpstr>
      <vt:lpstr>St. Kilda, Scotland, 41 miles west of The Outer Hebrides</vt:lpstr>
      <vt:lpstr>Norse Occupation – The Past</vt:lpstr>
      <vt:lpstr>The Population</vt:lpstr>
      <vt:lpstr>Communal Living</vt:lpstr>
      <vt:lpstr>Birds</vt:lpstr>
      <vt:lpstr>Communications</vt:lpstr>
      <vt:lpstr>Religion and education</vt:lpstr>
      <vt:lpstr>The Village, on main island, Hirta</vt:lpstr>
      <vt:lpstr>The Village</vt:lpstr>
      <vt:lpstr>The Village</vt:lpstr>
      <vt:lpstr>The Final Years</vt:lpstr>
      <vt:lpstr>The Evacuation</vt:lpstr>
      <vt:lpstr>Collective Society</vt:lpstr>
      <vt:lpstr>The Hutterites</vt:lpstr>
      <vt:lpstr>Education</vt:lpstr>
      <vt:lpstr>Dress</vt:lpstr>
      <vt:lpstr>Ownership</vt:lpstr>
      <vt:lpstr>Women’s roles</vt:lpstr>
      <vt:lpstr>Relationships</vt:lpstr>
      <vt:lpstr>Structure</vt:lpstr>
      <vt:lpstr>Summing UP</vt:lpstr>
    </vt:vector>
  </TitlesOfParts>
  <Company>Condor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Summing up</dc:title>
  <dc:creator>Nete</dc:creator>
  <cp:lastModifiedBy>Nete</cp:lastModifiedBy>
  <cp:revision>24</cp:revision>
  <dcterms:created xsi:type="dcterms:W3CDTF">2010-02-26T13:40:46Z</dcterms:created>
  <dcterms:modified xsi:type="dcterms:W3CDTF">2010-03-02T14:42:49Z</dcterms:modified>
</cp:coreProperties>
</file>