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85" r:id="rId5"/>
    <p:sldId id="260" r:id="rId6"/>
    <p:sldId id="261" r:id="rId7"/>
    <p:sldId id="262" r:id="rId8"/>
    <p:sldId id="263" r:id="rId9"/>
    <p:sldId id="259" r:id="rId10"/>
    <p:sldId id="267" r:id="rId11"/>
    <p:sldId id="268" r:id="rId12"/>
    <p:sldId id="269" r:id="rId13"/>
    <p:sldId id="270" r:id="rId14"/>
    <p:sldId id="274" r:id="rId15"/>
    <p:sldId id="277" r:id="rId16"/>
    <p:sldId id="278" r:id="rId17"/>
    <p:sldId id="279" r:id="rId18"/>
    <p:sldId id="280" r:id="rId19"/>
    <p:sldId id="281" r:id="rId20"/>
    <p:sldId id="282" r:id="rId21"/>
    <p:sldId id="283" r:id="rId22"/>
    <p:sldId id="28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84" y="-5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D82E66-B1F8-472F-BE56-2C8E260AA913}" type="datetimeFigureOut">
              <a:rPr lang="en-US" smtClean="0"/>
              <a:t>2/15/2011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229F59-8F7C-4B30-972C-18A9AFE8ED8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2"/>
          <p:cNvSpPr>
            <a:spLocks noGrp="1" noRot="1" noChangeAspect="1" noChangeArrowheads="1" noTextEdit="1"/>
          </p:cNvSpPr>
          <p:nvPr>
            <p:ph type="sldImg"/>
          </p:nvPr>
        </p:nvSpPr>
        <p:spPr>
          <a:ln/>
        </p:spPr>
      </p:sp>
      <p:sp>
        <p:nvSpPr>
          <p:cNvPr id="19458"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Placeholder 2"/>
          <p:cNvSpPr>
            <a:spLocks noGrp="1" noRot="1" noChangeAspect="1" noChangeArrowheads="1" noTextEdit="1"/>
          </p:cNvSpPr>
          <p:nvPr>
            <p:ph type="sldImg"/>
          </p:nvPr>
        </p:nvSpPr>
        <p:spPr>
          <a:ln/>
        </p:spPr>
      </p:sp>
      <p:sp>
        <p:nvSpPr>
          <p:cNvPr id="44034"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Placeholder 2"/>
          <p:cNvSpPr>
            <a:spLocks noGrp="1" noRot="1" noChangeAspect="1" noChangeArrowheads="1" noTextEdit="1"/>
          </p:cNvSpPr>
          <p:nvPr>
            <p:ph type="sldImg"/>
          </p:nvPr>
        </p:nvSpPr>
        <p:spPr>
          <a:ln/>
        </p:spPr>
      </p:sp>
      <p:sp>
        <p:nvSpPr>
          <p:cNvPr id="46082"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Placeholder 2"/>
          <p:cNvSpPr>
            <a:spLocks noGrp="1" noRot="1" noChangeAspect="1" noChangeArrowheads="1" noTextEdit="1"/>
          </p:cNvSpPr>
          <p:nvPr>
            <p:ph type="sldImg"/>
          </p:nvPr>
        </p:nvSpPr>
        <p:spPr>
          <a:ln/>
        </p:spPr>
      </p:sp>
      <p:sp>
        <p:nvSpPr>
          <p:cNvPr id="48130" name="Placeholder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Placeholder 2"/>
          <p:cNvSpPr>
            <a:spLocks noGrp="1" noRot="1" noChangeAspect="1" noChangeArrowheads="1" noTextEdit="1"/>
          </p:cNvSpPr>
          <p:nvPr>
            <p:ph type="sldImg"/>
          </p:nvPr>
        </p:nvSpPr>
        <p:spPr>
          <a:ln/>
        </p:spPr>
      </p:sp>
      <p:sp>
        <p:nvSpPr>
          <p:cNvPr id="50178"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Placeholder 2"/>
          <p:cNvSpPr>
            <a:spLocks noGrp="1" noRot="1" noChangeAspect="1" noChangeArrowheads="1" noTextEdit="1"/>
          </p:cNvSpPr>
          <p:nvPr>
            <p:ph type="sldImg"/>
          </p:nvPr>
        </p:nvSpPr>
        <p:spPr>
          <a:ln/>
        </p:spPr>
      </p:sp>
      <p:sp>
        <p:nvSpPr>
          <p:cNvPr id="21506"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Placeholder 2"/>
          <p:cNvSpPr>
            <a:spLocks noGrp="1" noRot="1" noChangeAspect="1" noChangeArrowheads="1" noTextEdit="1"/>
          </p:cNvSpPr>
          <p:nvPr>
            <p:ph type="sldImg"/>
          </p:nvPr>
        </p:nvSpPr>
        <p:spPr>
          <a:ln/>
        </p:spPr>
      </p:sp>
      <p:sp>
        <p:nvSpPr>
          <p:cNvPr id="23554"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Placeholder 2"/>
          <p:cNvSpPr>
            <a:spLocks noGrp="1" noRot="1" noChangeAspect="1" noChangeArrowheads="1" noTextEdit="1"/>
          </p:cNvSpPr>
          <p:nvPr>
            <p:ph type="sldImg"/>
          </p:nvPr>
        </p:nvSpPr>
        <p:spPr>
          <a:ln/>
        </p:spPr>
      </p:sp>
      <p:sp>
        <p:nvSpPr>
          <p:cNvPr id="25602"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Placeholder 2"/>
          <p:cNvSpPr>
            <a:spLocks noGrp="1" noRot="1" noChangeAspect="1" noChangeArrowheads="1" noTextEdit="1"/>
          </p:cNvSpPr>
          <p:nvPr>
            <p:ph type="sldImg"/>
          </p:nvPr>
        </p:nvSpPr>
        <p:spPr>
          <a:ln/>
        </p:spPr>
      </p:sp>
      <p:sp>
        <p:nvSpPr>
          <p:cNvPr id="33794"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Placeholder 2"/>
          <p:cNvSpPr>
            <a:spLocks noGrp="1" noRot="1" noChangeAspect="1" noChangeArrowheads="1" noTextEdit="1"/>
          </p:cNvSpPr>
          <p:nvPr>
            <p:ph type="sldImg"/>
          </p:nvPr>
        </p:nvSpPr>
        <p:spPr>
          <a:ln/>
        </p:spPr>
      </p:sp>
      <p:sp>
        <p:nvSpPr>
          <p:cNvPr id="35842"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Placeholder 2"/>
          <p:cNvSpPr>
            <a:spLocks noGrp="1" noRot="1" noChangeAspect="1" noChangeArrowheads="1" noTextEdit="1"/>
          </p:cNvSpPr>
          <p:nvPr>
            <p:ph type="sldImg"/>
          </p:nvPr>
        </p:nvSpPr>
        <p:spPr>
          <a:ln/>
        </p:spPr>
      </p:sp>
      <p:sp>
        <p:nvSpPr>
          <p:cNvPr id="37890"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Placeholder 2"/>
          <p:cNvSpPr>
            <a:spLocks noGrp="1" noRot="1" noChangeAspect="1" noChangeArrowheads="1" noTextEdit="1"/>
          </p:cNvSpPr>
          <p:nvPr>
            <p:ph type="sldImg"/>
          </p:nvPr>
        </p:nvSpPr>
        <p:spPr>
          <a:ln/>
        </p:spPr>
      </p:sp>
      <p:sp>
        <p:nvSpPr>
          <p:cNvPr id="39938"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Placeholder 2"/>
          <p:cNvSpPr>
            <a:spLocks noGrp="1" noRot="1" noChangeAspect="1" noChangeArrowheads="1" noTextEdit="1"/>
          </p:cNvSpPr>
          <p:nvPr>
            <p:ph type="sldImg"/>
          </p:nvPr>
        </p:nvSpPr>
        <p:spPr>
          <a:ln/>
        </p:spPr>
      </p:sp>
      <p:sp>
        <p:nvSpPr>
          <p:cNvPr id="41986" name="Placeholder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6F82CD5-2859-46F2-99E2-353C45745F10}" type="datetimeFigureOut">
              <a:rPr lang="en-US" smtClean="0"/>
              <a:pPr/>
              <a:t>2/15/2011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4B1CC36-A2B9-4F4B-9056-91EE87C86CC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F82CD5-2859-46F2-99E2-353C45745F10}" type="datetimeFigureOut">
              <a:rPr lang="en-US" smtClean="0"/>
              <a:pPr/>
              <a:t>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1CC36-A2B9-4F4B-9056-91EE87C86C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F82CD5-2859-46F2-99E2-353C45745F10}" type="datetimeFigureOut">
              <a:rPr lang="en-US" smtClean="0"/>
              <a:pPr/>
              <a:t>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1CC36-A2B9-4F4B-9056-91EE87C86C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6F82CD5-2859-46F2-99E2-353C45745F10}" type="datetimeFigureOut">
              <a:rPr lang="en-US" smtClean="0"/>
              <a:pPr/>
              <a:t>2/15/2011</a:t>
            </a:fld>
            <a:endParaRPr lang="en-US"/>
          </a:p>
        </p:txBody>
      </p:sp>
      <p:sp>
        <p:nvSpPr>
          <p:cNvPr id="9" name="Slide Number Placeholder 8"/>
          <p:cNvSpPr>
            <a:spLocks noGrp="1"/>
          </p:cNvSpPr>
          <p:nvPr>
            <p:ph type="sldNum" sz="quarter" idx="15"/>
          </p:nvPr>
        </p:nvSpPr>
        <p:spPr/>
        <p:txBody>
          <a:bodyPr rtlCol="0"/>
          <a:lstStyle/>
          <a:p>
            <a:fld id="{B4B1CC36-A2B9-4F4B-9056-91EE87C86CC4}"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6F82CD5-2859-46F2-99E2-353C45745F10}" type="datetimeFigureOut">
              <a:rPr lang="en-US" smtClean="0"/>
              <a:pPr/>
              <a:t>2/15/2011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4B1CC36-A2B9-4F4B-9056-91EE87C86C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6F82CD5-2859-46F2-99E2-353C45745F10}" type="datetimeFigureOut">
              <a:rPr lang="en-US" smtClean="0"/>
              <a:pPr/>
              <a:t>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B1CC36-A2B9-4F4B-9056-91EE87C86CC4}"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6F82CD5-2859-46F2-99E2-353C45745F10}" type="datetimeFigureOut">
              <a:rPr lang="en-US" smtClean="0"/>
              <a:pPr/>
              <a:t>2/15/2011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B1CC36-A2B9-4F4B-9056-91EE87C86CC4}"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6F82CD5-2859-46F2-99E2-353C45745F10}" type="datetimeFigureOut">
              <a:rPr lang="en-US" smtClean="0"/>
              <a:pPr/>
              <a:t>2/15/2011</a:t>
            </a:fld>
            <a:endParaRPr lang="en-US"/>
          </a:p>
        </p:txBody>
      </p:sp>
      <p:sp>
        <p:nvSpPr>
          <p:cNvPr id="7" name="Slide Number Placeholder 6"/>
          <p:cNvSpPr>
            <a:spLocks noGrp="1"/>
          </p:cNvSpPr>
          <p:nvPr>
            <p:ph type="sldNum" sz="quarter" idx="11"/>
          </p:nvPr>
        </p:nvSpPr>
        <p:spPr/>
        <p:txBody>
          <a:bodyPr rtlCol="0"/>
          <a:lstStyle/>
          <a:p>
            <a:fld id="{B4B1CC36-A2B9-4F4B-9056-91EE87C86CC4}"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F82CD5-2859-46F2-99E2-353C45745F10}" type="datetimeFigureOut">
              <a:rPr lang="en-US" smtClean="0"/>
              <a:pPr/>
              <a:t>2/15/2011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B1CC36-A2B9-4F4B-9056-91EE87C86C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6F82CD5-2859-46F2-99E2-353C45745F10}" type="datetimeFigureOut">
              <a:rPr lang="en-US" smtClean="0"/>
              <a:pPr/>
              <a:t>2/15/2011</a:t>
            </a:fld>
            <a:endParaRPr lang="en-US"/>
          </a:p>
        </p:txBody>
      </p:sp>
      <p:sp>
        <p:nvSpPr>
          <p:cNvPr id="22" name="Slide Number Placeholder 21"/>
          <p:cNvSpPr>
            <a:spLocks noGrp="1"/>
          </p:cNvSpPr>
          <p:nvPr>
            <p:ph type="sldNum" sz="quarter" idx="15"/>
          </p:nvPr>
        </p:nvSpPr>
        <p:spPr/>
        <p:txBody>
          <a:bodyPr rtlCol="0"/>
          <a:lstStyle/>
          <a:p>
            <a:fld id="{B4B1CC36-A2B9-4F4B-9056-91EE87C86CC4}"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6F82CD5-2859-46F2-99E2-353C45745F10}" type="datetimeFigureOut">
              <a:rPr lang="en-US" smtClean="0"/>
              <a:pPr/>
              <a:t>2/15/2011</a:t>
            </a:fld>
            <a:endParaRPr lang="en-US"/>
          </a:p>
        </p:txBody>
      </p:sp>
      <p:sp>
        <p:nvSpPr>
          <p:cNvPr id="18" name="Slide Number Placeholder 17"/>
          <p:cNvSpPr>
            <a:spLocks noGrp="1"/>
          </p:cNvSpPr>
          <p:nvPr>
            <p:ph type="sldNum" sz="quarter" idx="11"/>
          </p:nvPr>
        </p:nvSpPr>
        <p:spPr/>
        <p:txBody>
          <a:bodyPr rtlCol="0"/>
          <a:lstStyle/>
          <a:p>
            <a:fld id="{B4B1CC36-A2B9-4F4B-9056-91EE87C86CC4}"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6F82CD5-2859-46F2-99E2-353C45745F10}" type="datetimeFigureOut">
              <a:rPr lang="en-US" smtClean="0"/>
              <a:pPr/>
              <a:t>2/15/2011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4B1CC36-A2B9-4F4B-9056-91EE87C86C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youtube.com/watch?v=MXQozTxQSiE&amp;feature=related"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Men who Batter Women</a:t>
            </a:r>
            <a:endParaRPr lang="en-US" dirty="0"/>
          </a:p>
        </p:txBody>
      </p:sp>
      <p:sp>
        <p:nvSpPr>
          <p:cNvPr id="3" name="Subtitle 2"/>
          <p:cNvSpPr>
            <a:spLocks noGrp="1"/>
          </p:cNvSpPr>
          <p:nvPr>
            <p:ph type="subTitle" idx="1"/>
          </p:nvPr>
        </p:nvSpPr>
        <p:spPr/>
        <p:txBody>
          <a:bodyPr/>
          <a:lstStyle/>
          <a:p>
            <a:r>
              <a:rPr lang="en-US" i="1" dirty="0" smtClean="0"/>
              <a:t>The Man Who Wanted to be Guilty </a:t>
            </a:r>
            <a:r>
              <a:rPr lang="en-US" dirty="0" smtClean="0"/>
              <a:t>– Henrik </a:t>
            </a:r>
            <a:r>
              <a:rPr lang="en-US" dirty="0" smtClean="0"/>
              <a:t>Stangerup,1973, 1982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274638"/>
            <a:ext cx="7467600" cy="778098"/>
          </a:xfrm>
        </p:spPr>
        <p:txBody>
          <a:bodyPr/>
          <a:lstStyle/>
          <a:p>
            <a:pPr eaLnBrk="1" hangingPunct="1"/>
            <a:r>
              <a:rPr lang="en-US" dirty="0"/>
              <a:t>Kierkegaard’s Influence on </a:t>
            </a:r>
            <a:r>
              <a:rPr lang="en-US" dirty="0" err="1"/>
              <a:t>Stangerup</a:t>
            </a:r>
            <a:endParaRPr lang="en-US" dirty="0"/>
          </a:p>
        </p:txBody>
      </p:sp>
      <p:sp>
        <p:nvSpPr>
          <p:cNvPr id="18434" name="Content Placeholder 2"/>
          <p:cNvSpPr>
            <a:spLocks noGrp="1"/>
          </p:cNvSpPr>
          <p:nvPr>
            <p:ph idx="4294967295"/>
          </p:nvPr>
        </p:nvSpPr>
        <p:spPr>
          <a:xfrm>
            <a:off x="1" y="1412776"/>
            <a:ext cx="8460432" cy="5445224"/>
          </a:xfrm>
        </p:spPr>
        <p:txBody>
          <a:bodyPr>
            <a:normAutofit/>
          </a:bodyPr>
          <a:lstStyle/>
          <a:p>
            <a:pPr eaLnBrk="1" hangingPunct="1"/>
            <a:r>
              <a:rPr lang="en-US" sz="2000" i="1" dirty="0"/>
              <a:t>The Man Who Wanted To Be </a:t>
            </a:r>
            <a:r>
              <a:rPr lang="en-US" sz="2000" i="1" dirty="0" smtClean="0"/>
              <a:t>Guilty - </a:t>
            </a:r>
            <a:r>
              <a:rPr lang="en-US" sz="2000" dirty="0" smtClean="0"/>
              <a:t>the </a:t>
            </a:r>
            <a:r>
              <a:rPr lang="en-US" sz="2000" dirty="0"/>
              <a:t>dangers of </a:t>
            </a:r>
            <a:r>
              <a:rPr lang="en-US" sz="2000" dirty="0" smtClean="0"/>
              <a:t>conformity in </a:t>
            </a:r>
            <a:r>
              <a:rPr lang="en-US" sz="2000" dirty="0"/>
              <a:t>society</a:t>
            </a:r>
          </a:p>
          <a:p>
            <a:pPr lvl="1" eaLnBrk="1" hangingPunct="1"/>
            <a:r>
              <a:rPr lang="en-US" sz="2000" dirty="0"/>
              <a:t>The main character, </a:t>
            </a:r>
            <a:r>
              <a:rPr lang="en-US" sz="2000" dirty="0" err="1"/>
              <a:t>Torben</a:t>
            </a:r>
            <a:r>
              <a:rPr lang="en-US" sz="2000" dirty="0"/>
              <a:t>, fought </a:t>
            </a:r>
            <a:r>
              <a:rPr lang="en-US" sz="2000" dirty="0" smtClean="0"/>
              <a:t>to separate himself from the </a:t>
            </a:r>
            <a:r>
              <a:rPr lang="en-US" sz="2000" dirty="0"/>
              <a:t>tactics of those in charge who wanted him to forget who he was and what he had done</a:t>
            </a:r>
          </a:p>
          <a:p>
            <a:pPr lvl="1" eaLnBrk="1" hangingPunct="1"/>
            <a:r>
              <a:rPr lang="en-US" sz="2000" dirty="0"/>
              <a:t>They gave him pills to silent his emotions, took all his memories out of his apartment and attempted to brainwash him into believing he was not at fault for his actions</a:t>
            </a:r>
          </a:p>
          <a:p>
            <a:pPr eaLnBrk="1" hangingPunct="1"/>
            <a:r>
              <a:rPr lang="en-US" sz="2000" dirty="0" err="1"/>
              <a:t>Soren</a:t>
            </a:r>
            <a:r>
              <a:rPr lang="en-US" sz="2000" dirty="0"/>
              <a:t> </a:t>
            </a:r>
            <a:r>
              <a:rPr lang="en-US" sz="2000" dirty="0" smtClean="0"/>
              <a:t>Kierkegaard – the existence </a:t>
            </a:r>
            <a:r>
              <a:rPr lang="en-US" sz="2000" dirty="0"/>
              <a:t>of man as an </a:t>
            </a:r>
            <a:r>
              <a:rPr lang="en-US" sz="2000" u="sng" dirty="0"/>
              <a:t>individual </a:t>
            </a:r>
            <a:r>
              <a:rPr lang="en-US" sz="2000" u="sng" dirty="0" smtClean="0"/>
              <a:t>– The single person!</a:t>
            </a:r>
            <a:endParaRPr lang="en-US" sz="2000" u="sng" dirty="0"/>
          </a:p>
          <a:p>
            <a:pPr lvl="1" eaLnBrk="1" hangingPunct="1"/>
            <a:r>
              <a:rPr lang="en-US" sz="2000" dirty="0" smtClean="0"/>
              <a:t>Existentialists </a:t>
            </a:r>
            <a:r>
              <a:rPr lang="en-US" sz="2000" dirty="0"/>
              <a:t>emphasize the importance of an individual’s actions, emotions, thoughts and responsibilities </a:t>
            </a:r>
          </a:p>
          <a:p>
            <a:pPr eaLnBrk="1" hangingPunct="1"/>
            <a:r>
              <a:rPr lang="en-US" sz="2000" dirty="0" err="1"/>
              <a:t>Stangerup</a:t>
            </a:r>
            <a:r>
              <a:rPr lang="en-US" sz="2000" dirty="0"/>
              <a:t> very familiar with his works, </a:t>
            </a:r>
            <a:r>
              <a:rPr lang="en-US" sz="2000" dirty="0" smtClean="0"/>
              <a:t>cf. his </a:t>
            </a:r>
            <a:r>
              <a:rPr lang="en-US" sz="2000" dirty="0"/>
              <a:t>trilogy with the </a:t>
            </a:r>
            <a:r>
              <a:rPr lang="en-US" sz="2000" dirty="0" smtClean="0"/>
              <a:t>three main characters representing one </a:t>
            </a:r>
            <a:r>
              <a:rPr lang="en-US" sz="2000" dirty="0"/>
              <a:t>of Kierkegaard’s </a:t>
            </a:r>
            <a:r>
              <a:rPr lang="en-US" sz="2000" dirty="0" smtClean="0"/>
              <a:t>stages</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a:xfrm>
            <a:off x="457200" y="274638"/>
            <a:ext cx="7467600" cy="706090"/>
          </a:xfrm>
        </p:spPr>
        <p:txBody>
          <a:bodyPr/>
          <a:lstStyle/>
          <a:p>
            <a:pPr eaLnBrk="1" hangingPunct="1"/>
            <a:r>
              <a:rPr lang="en-US" dirty="0"/>
              <a:t>Around 1973</a:t>
            </a:r>
          </a:p>
        </p:txBody>
      </p:sp>
      <p:sp>
        <p:nvSpPr>
          <p:cNvPr id="20482" name="Content Placeholder 2"/>
          <p:cNvSpPr>
            <a:spLocks noGrp="1"/>
          </p:cNvSpPr>
          <p:nvPr>
            <p:ph idx="4294967295"/>
          </p:nvPr>
        </p:nvSpPr>
        <p:spPr>
          <a:xfrm>
            <a:off x="179512" y="1052736"/>
            <a:ext cx="8496944" cy="5500464"/>
          </a:xfrm>
        </p:spPr>
        <p:txBody>
          <a:bodyPr>
            <a:normAutofit/>
          </a:bodyPr>
          <a:lstStyle/>
          <a:p>
            <a:pPr eaLnBrk="1" hangingPunct="1">
              <a:lnSpc>
                <a:spcPct val="90000"/>
              </a:lnSpc>
            </a:pPr>
            <a:r>
              <a:rPr lang="en-US" sz="2000" dirty="0"/>
              <a:t>Countries with a hand in the oil trade prosper (Denmark struggles, is 99% dependent on foreign oil)</a:t>
            </a:r>
          </a:p>
          <a:p>
            <a:pPr lvl="1" eaLnBrk="1" hangingPunct="1">
              <a:lnSpc>
                <a:spcPct val="90000"/>
              </a:lnSpc>
            </a:pPr>
            <a:r>
              <a:rPr lang="en-US" sz="2000" dirty="0" smtClean="0"/>
              <a:t>Danes begin </a:t>
            </a:r>
            <a:r>
              <a:rPr lang="en-US" sz="2000" dirty="0"/>
              <a:t>to produce their own </a:t>
            </a:r>
            <a:r>
              <a:rPr lang="en-US" sz="2000" dirty="0" smtClean="0"/>
              <a:t>alternative energy – wind power</a:t>
            </a:r>
            <a:endParaRPr lang="en-US" sz="2000" dirty="0"/>
          </a:p>
          <a:p>
            <a:pPr eaLnBrk="1" hangingPunct="1">
              <a:lnSpc>
                <a:spcPct val="90000"/>
              </a:lnSpc>
            </a:pPr>
            <a:r>
              <a:rPr lang="en-US" sz="2000" dirty="0"/>
              <a:t>Wars</a:t>
            </a:r>
          </a:p>
          <a:p>
            <a:pPr lvl="1" eaLnBrk="1" hangingPunct="1">
              <a:lnSpc>
                <a:spcPct val="90000"/>
              </a:lnSpc>
            </a:pPr>
            <a:r>
              <a:rPr lang="en-US" sz="2000" dirty="0"/>
              <a:t>Cold War, The Troubles (Irish/British Conflict), Vietnam and </a:t>
            </a:r>
            <a:r>
              <a:rPr lang="en-US" sz="2000" dirty="0" smtClean="0"/>
              <a:t>Israeli / Palestinian </a:t>
            </a:r>
            <a:r>
              <a:rPr lang="en-US" sz="2000" dirty="0"/>
              <a:t>Conflict</a:t>
            </a:r>
          </a:p>
          <a:p>
            <a:pPr lvl="1" eaLnBrk="1" hangingPunct="1">
              <a:lnSpc>
                <a:spcPct val="90000"/>
              </a:lnSpc>
            </a:pPr>
            <a:r>
              <a:rPr lang="en-US" sz="2000" dirty="0" smtClean="0"/>
              <a:t>Chinese </a:t>
            </a:r>
            <a:r>
              <a:rPr lang="en-US" sz="2000" dirty="0"/>
              <a:t>cultural revolution, Vietnam </a:t>
            </a:r>
            <a:r>
              <a:rPr lang="en-US" sz="2000" dirty="0" smtClean="0"/>
              <a:t>War</a:t>
            </a:r>
            <a:endParaRPr lang="en-US" sz="2000" dirty="0"/>
          </a:p>
          <a:p>
            <a:pPr marL="274320" lvl="1">
              <a:lnSpc>
                <a:spcPct val="90000"/>
              </a:lnSpc>
              <a:spcBef>
                <a:spcPts val="600"/>
              </a:spcBef>
              <a:buSzPct val="70000"/>
              <a:buFont typeface="Wingdings"/>
              <a:buChar char=""/>
            </a:pPr>
            <a:r>
              <a:rPr lang="en-US" sz="2000" dirty="0" smtClean="0"/>
              <a:t>King </a:t>
            </a:r>
            <a:r>
              <a:rPr lang="en-US" sz="2000" dirty="0" err="1" smtClean="0"/>
              <a:t>Frederik</a:t>
            </a:r>
            <a:r>
              <a:rPr lang="en-US" sz="2000" dirty="0" smtClean="0"/>
              <a:t> IX dies in 1973</a:t>
            </a:r>
          </a:p>
          <a:p>
            <a:pPr marL="274320" lvl="1">
              <a:lnSpc>
                <a:spcPct val="90000"/>
              </a:lnSpc>
              <a:spcBef>
                <a:spcPts val="600"/>
              </a:spcBef>
              <a:buSzPct val="70000"/>
              <a:buFont typeface="Wingdings"/>
              <a:buChar char=""/>
            </a:pPr>
            <a:r>
              <a:rPr lang="en-US" sz="2000" dirty="0" smtClean="0"/>
              <a:t>Denmark has become </a:t>
            </a:r>
            <a:r>
              <a:rPr lang="en-US" sz="2000" dirty="0" smtClean="0"/>
              <a:t>a welfare </a:t>
            </a:r>
            <a:r>
              <a:rPr lang="en-US" sz="2000" dirty="0" smtClean="0"/>
              <a:t>state</a:t>
            </a:r>
          </a:p>
          <a:p>
            <a:pPr marL="274320" lvl="1">
              <a:lnSpc>
                <a:spcPct val="90000"/>
              </a:lnSpc>
              <a:spcBef>
                <a:spcPts val="600"/>
              </a:spcBef>
              <a:buSzPct val="70000"/>
              <a:buFont typeface="Wingdings"/>
              <a:buChar char=""/>
            </a:pPr>
            <a:r>
              <a:rPr lang="en-US" sz="2000" dirty="0" err="1" smtClean="0"/>
              <a:t>Aksel</a:t>
            </a:r>
            <a:r>
              <a:rPr lang="en-US" sz="2000" dirty="0" smtClean="0"/>
              <a:t> </a:t>
            </a:r>
            <a:r>
              <a:rPr lang="en-US" sz="2000" dirty="0" smtClean="0"/>
              <a:t>Larsen (leader of Danish Communist Party) </a:t>
            </a:r>
            <a:r>
              <a:rPr lang="en-US" sz="2000" dirty="0" smtClean="0"/>
              <a:t>dies </a:t>
            </a:r>
            <a:endParaRPr lang="en-US" sz="2000" dirty="0" smtClean="0"/>
          </a:p>
          <a:p>
            <a:pPr eaLnBrk="1" hangingPunct="1">
              <a:lnSpc>
                <a:spcPct val="90000"/>
              </a:lnSpc>
            </a:pPr>
            <a:r>
              <a:rPr lang="en-US" sz="2000" dirty="0" smtClean="0"/>
              <a:t>Watergate </a:t>
            </a:r>
            <a:r>
              <a:rPr lang="en-US" sz="2000" dirty="0"/>
              <a:t>Scandal</a:t>
            </a:r>
          </a:p>
          <a:p>
            <a:pPr eaLnBrk="1" hangingPunct="1">
              <a:lnSpc>
                <a:spcPct val="90000"/>
              </a:lnSpc>
            </a:pPr>
            <a:r>
              <a:rPr lang="en-US" sz="2000" dirty="0" smtClean="0"/>
              <a:t>January </a:t>
            </a:r>
            <a:r>
              <a:rPr lang="en-US" sz="2000" dirty="0"/>
              <a:t>1, </a:t>
            </a:r>
            <a:r>
              <a:rPr lang="en-US" sz="2000" dirty="0" smtClean="0"/>
              <a:t>1973: Ireland</a:t>
            </a:r>
            <a:r>
              <a:rPr lang="en-US" sz="2000" dirty="0"/>
              <a:t>, Denmark and the UK join the European Economic </a:t>
            </a:r>
            <a:r>
              <a:rPr lang="en-US" sz="2000" dirty="0" smtClean="0"/>
              <a:t>Community </a:t>
            </a:r>
            <a:r>
              <a:rPr lang="en-US" sz="2000" dirty="0" smtClean="0">
                <a:sym typeface="Wingdings" pitchFamily="2" charset="2"/>
              </a:rPr>
              <a:t> </a:t>
            </a:r>
            <a:r>
              <a:rPr lang="en-US" sz="2000" dirty="0" smtClean="0"/>
              <a:t>the </a:t>
            </a:r>
            <a:r>
              <a:rPr lang="en-US" sz="2000" dirty="0"/>
              <a:t>European Union</a:t>
            </a:r>
          </a:p>
          <a:p>
            <a:pPr eaLnBrk="1" hangingPunct="1">
              <a:lnSpc>
                <a:spcPct val="90000"/>
              </a:lnSpc>
            </a:pPr>
            <a:r>
              <a:rPr lang="en-US" sz="2000" dirty="0"/>
              <a:t>1972-U.S. airlines begins checking passengers and their </a:t>
            </a:r>
            <a:r>
              <a:rPr lang="en-US" sz="2000" dirty="0" smtClean="0"/>
              <a:t>luggage!</a:t>
            </a:r>
            <a:endParaRPr lang="en-US" sz="2000" dirty="0"/>
          </a:p>
          <a:p>
            <a:pPr eaLnBrk="1" hangingPunct="1">
              <a:lnSpc>
                <a:spcPct val="90000"/>
              </a:lnSpc>
            </a:pP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a:xfrm>
            <a:off x="1143000" y="228600"/>
            <a:ext cx="7772400" cy="824136"/>
          </a:xfrm>
        </p:spPr>
        <p:txBody>
          <a:bodyPr/>
          <a:lstStyle/>
          <a:p>
            <a:pPr eaLnBrk="1" hangingPunct="1"/>
            <a:r>
              <a:rPr lang="en-US" dirty="0"/>
              <a:t>Political </a:t>
            </a:r>
            <a:r>
              <a:rPr lang="en-US" dirty="0" smtClean="0"/>
              <a:t>Reflections </a:t>
            </a:r>
            <a:endParaRPr lang="en-US" dirty="0"/>
          </a:p>
        </p:txBody>
      </p:sp>
      <p:sp>
        <p:nvSpPr>
          <p:cNvPr id="22530" name="Content Placeholder 2"/>
          <p:cNvSpPr>
            <a:spLocks noGrp="1"/>
          </p:cNvSpPr>
          <p:nvPr>
            <p:ph idx="4294967295"/>
          </p:nvPr>
        </p:nvSpPr>
        <p:spPr>
          <a:xfrm>
            <a:off x="179512" y="1052736"/>
            <a:ext cx="8766051" cy="5805264"/>
          </a:xfrm>
        </p:spPr>
        <p:txBody>
          <a:bodyPr>
            <a:noAutofit/>
          </a:bodyPr>
          <a:lstStyle/>
          <a:p>
            <a:pPr eaLnBrk="1" hangingPunct="1">
              <a:lnSpc>
                <a:spcPct val="90000"/>
              </a:lnSpc>
            </a:pPr>
            <a:r>
              <a:rPr lang="en-US" sz="1800" dirty="0"/>
              <a:t>Communism</a:t>
            </a:r>
          </a:p>
          <a:p>
            <a:pPr lvl="1" eaLnBrk="1" hangingPunct="1">
              <a:lnSpc>
                <a:spcPct val="90000"/>
              </a:lnSpc>
            </a:pPr>
            <a:r>
              <a:rPr lang="en-US" sz="1800" dirty="0" smtClean="0"/>
              <a:t>In </a:t>
            </a:r>
            <a:r>
              <a:rPr lang="en-US" sz="1800" dirty="0"/>
              <a:t>many </a:t>
            </a:r>
            <a:r>
              <a:rPr lang="en-US" sz="1800" dirty="0" smtClean="0"/>
              <a:t>eastern European </a:t>
            </a:r>
            <a:r>
              <a:rPr lang="en-US" sz="1800" dirty="0"/>
              <a:t>nations</a:t>
            </a:r>
          </a:p>
          <a:p>
            <a:pPr eaLnBrk="1" hangingPunct="1">
              <a:lnSpc>
                <a:spcPct val="90000"/>
              </a:lnSpc>
            </a:pPr>
            <a:r>
              <a:rPr lang="en-US" sz="1800" dirty="0"/>
              <a:t>Party Shift of 1973</a:t>
            </a:r>
          </a:p>
          <a:p>
            <a:pPr lvl="1" eaLnBrk="1" hangingPunct="1">
              <a:lnSpc>
                <a:spcPct val="90000"/>
              </a:lnSpc>
            </a:pPr>
            <a:r>
              <a:rPr lang="en-US" sz="1800" dirty="0"/>
              <a:t>Called the Landslide </a:t>
            </a:r>
            <a:r>
              <a:rPr lang="en-US" sz="1800" dirty="0" smtClean="0"/>
              <a:t>Election </a:t>
            </a:r>
            <a:endParaRPr lang="en-US" sz="1800" dirty="0"/>
          </a:p>
          <a:p>
            <a:pPr lvl="1" eaLnBrk="1" hangingPunct="1">
              <a:lnSpc>
                <a:spcPct val="90000"/>
              </a:lnSpc>
            </a:pPr>
            <a:r>
              <a:rPr lang="en-US" sz="1800" dirty="0"/>
              <a:t>Public Support of “Old Four” parties fell from 90% to 58%</a:t>
            </a:r>
          </a:p>
          <a:p>
            <a:pPr lvl="1" eaLnBrk="1" hangingPunct="1">
              <a:lnSpc>
                <a:spcPct val="90000"/>
              </a:lnSpc>
            </a:pPr>
            <a:r>
              <a:rPr lang="da-DK" sz="1800" dirty="0" smtClean="0"/>
              <a:t>Progress was needed</a:t>
            </a:r>
            <a:endParaRPr lang="en-US" sz="1800" dirty="0"/>
          </a:p>
          <a:p>
            <a:pPr eaLnBrk="1" hangingPunct="1">
              <a:lnSpc>
                <a:spcPct val="90000"/>
              </a:lnSpc>
            </a:pPr>
            <a:r>
              <a:rPr lang="en-US" sz="1800" dirty="0"/>
              <a:t>Vietnam War (</a:t>
            </a:r>
            <a:r>
              <a:rPr lang="en-US" sz="1800" dirty="0" smtClean="0"/>
              <a:t>1955-1975</a:t>
            </a:r>
            <a:r>
              <a:rPr lang="en-US" sz="1800" dirty="0"/>
              <a:t>)</a:t>
            </a:r>
          </a:p>
          <a:p>
            <a:pPr lvl="1" eaLnBrk="1" hangingPunct="1">
              <a:lnSpc>
                <a:spcPct val="90000"/>
              </a:lnSpc>
            </a:pPr>
            <a:r>
              <a:rPr lang="en-US" sz="1800" dirty="0"/>
              <a:t>Anti-Communist Conflict</a:t>
            </a:r>
          </a:p>
          <a:p>
            <a:pPr lvl="1" eaLnBrk="1" hangingPunct="1">
              <a:lnSpc>
                <a:spcPct val="90000"/>
              </a:lnSpc>
            </a:pPr>
            <a:r>
              <a:rPr lang="en-US" sz="1800" dirty="0"/>
              <a:t>Swedish Prime Minister (1972) draws a parallel between American bombing of North Vietnam and the Nazi’s mass killings</a:t>
            </a:r>
          </a:p>
          <a:p>
            <a:pPr eaLnBrk="1" hangingPunct="1">
              <a:lnSpc>
                <a:spcPct val="90000"/>
              </a:lnSpc>
            </a:pPr>
            <a:r>
              <a:rPr lang="en-US" sz="1800" dirty="0"/>
              <a:t>Cultural revolution in China</a:t>
            </a:r>
          </a:p>
          <a:p>
            <a:pPr lvl="1" eaLnBrk="1" hangingPunct="1">
              <a:lnSpc>
                <a:spcPct val="90000"/>
              </a:lnSpc>
            </a:pPr>
            <a:r>
              <a:rPr lang="en-US" sz="1800" dirty="0"/>
              <a:t>Power reassertion of Mao, attempted to rid the Communist party of his opposition </a:t>
            </a:r>
          </a:p>
          <a:p>
            <a:pPr lvl="1" eaLnBrk="1" hangingPunct="1">
              <a:lnSpc>
                <a:spcPct val="90000"/>
              </a:lnSpc>
            </a:pPr>
            <a:r>
              <a:rPr lang="en-US" sz="1800" dirty="0" smtClean="0"/>
              <a:t>Helped </a:t>
            </a:r>
            <a:r>
              <a:rPr lang="en-US" sz="1800" dirty="0"/>
              <a:t>by youth </a:t>
            </a:r>
            <a:r>
              <a:rPr lang="en-US" sz="1800" dirty="0" smtClean="0"/>
              <a:t>group, </a:t>
            </a:r>
            <a:r>
              <a:rPr lang="en-US" sz="1800" dirty="0"/>
              <a:t>the Red </a:t>
            </a:r>
            <a:r>
              <a:rPr lang="en-US" sz="1800" dirty="0" smtClean="0"/>
              <a:t>Guards; self-criticism </a:t>
            </a:r>
            <a:r>
              <a:rPr lang="en-US" sz="1800" dirty="0"/>
              <a:t>of those who imagined themselves superior</a:t>
            </a:r>
          </a:p>
          <a:p>
            <a:pPr lvl="1" eaLnBrk="1" hangingPunct="1">
              <a:lnSpc>
                <a:spcPct val="90000"/>
              </a:lnSpc>
            </a:pPr>
            <a:r>
              <a:rPr lang="en-US" sz="1800" dirty="0"/>
              <a:t>schools considered elitist </a:t>
            </a:r>
            <a:r>
              <a:rPr lang="en-US" sz="1800" dirty="0" smtClean="0"/>
              <a:t>and were </a:t>
            </a:r>
            <a:r>
              <a:rPr lang="en-US" sz="1800" dirty="0"/>
              <a:t>closed, economy suffered greatly </a:t>
            </a:r>
          </a:p>
          <a:p>
            <a:pPr lvl="1" eaLnBrk="1" hangingPunct="1">
              <a:lnSpc>
                <a:spcPct val="90000"/>
              </a:lnSpc>
            </a:pPr>
            <a:r>
              <a:rPr lang="en-US" sz="1800" dirty="0"/>
              <a:t>Red Guards began to fight each other, social turmoil ensued</a:t>
            </a:r>
          </a:p>
          <a:p>
            <a:pPr eaLnBrk="1" hangingPunct="1">
              <a:lnSpc>
                <a:spcPct val="90000"/>
              </a:lnSpc>
            </a:pPr>
            <a:r>
              <a:rPr lang="en-US" sz="1800" i="1" dirty="0"/>
              <a:t>The Man Who Wanted To Be Guilty</a:t>
            </a:r>
            <a:r>
              <a:rPr lang="en-US" sz="1800" dirty="0"/>
              <a:t> </a:t>
            </a:r>
          </a:p>
          <a:p>
            <a:pPr lvl="1" eaLnBrk="1" hangingPunct="1">
              <a:lnSpc>
                <a:spcPct val="90000"/>
              </a:lnSpc>
            </a:pPr>
            <a:r>
              <a:rPr lang="en-US" sz="1800" dirty="0"/>
              <a:t>Lack of the voting </a:t>
            </a:r>
            <a:r>
              <a:rPr lang="en-US" sz="1800" dirty="0" smtClean="0"/>
              <a:t>public – benign dictatorship?  (Demolition Man)</a:t>
            </a:r>
            <a:endParaRPr 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3"/>
          <p:cNvSpPr>
            <a:spLocks noGrp="1"/>
          </p:cNvSpPr>
          <p:nvPr>
            <p:ph type="title" idx="4294967295"/>
          </p:nvPr>
        </p:nvSpPr>
        <p:spPr/>
        <p:txBody>
          <a:bodyPr/>
          <a:lstStyle/>
          <a:p>
            <a:pPr eaLnBrk="1" hangingPunct="1"/>
            <a:r>
              <a:rPr lang="en-US"/>
              <a:t>Summary of </a:t>
            </a:r>
            <a:r>
              <a:rPr lang="en-US" i="1"/>
              <a:t>The Man Who Wanted To Be Guilty</a:t>
            </a:r>
            <a:endParaRPr lang="en-US"/>
          </a:p>
        </p:txBody>
      </p:sp>
      <p:sp>
        <p:nvSpPr>
          <p:cNvPr id="24578" name="Content Placeholder 4"/>
          <p:cNvSpPr>
            <a:spLocks noGrp="1"/>
          </p:cNvSpPr>
          <p:nvPr>
            <p:ph idx="4294967295"/>
          </p:nvPr>
        </p:nvSpPr>
        <p:spPr>
          <a:xfrm>
            <a:off x="457200" y="1600200"/>
            <a:ext cx="7467600" cy="5257800"/>
          </a:xfrm>
        </p:spPr>
        <p:txBody>
          <a:bodyPr>
            <a:normAutofit/>
          </a:bodyPr>
          <a:lstStyle/>
          <a:p>
            <a:pPr defTabSz="457200" eaLnBrk="1" hangingPunct="1">
              <a:lnSpc>
                <a:spcPct val="80000"/>
              </a:lnSpc>
            </a:pPr>
            <a:r>
              <a:rPr lang="en-US" sz="1900" dirty="0"/>
              <a:t>Book opens with </a:t>
            </a:r>
            <a:r>
              <a:rPr lang="en-US" sz="1900" dirty="0" err="1"/>
              <a:t>Torben</a:t>
            </a:r>
            <a:r>
              <a:rPr lang="en-US" sz="1900" dirty="0"/>
              <a:t> thinking about his AC (Aggression Control) exercises</a:t>
            </a:r>
          </a:p>
          <a:p>
            <a:pPr defTabSz="457200" eaLnBrk="1" hangingPunct="1">
              <a:lnSpc>
                <a:spcPct val="80000"/>
              </a:lnSpc>
            </a:pPr>
            <a:r>
              <a:rPr lang="en-US" sz="1900" dirty="0" err="1" smtClean="0"/>
              <a:t>Torben</a:t>
            </a:r>
            <a:r>
              <a:rPr lang="en-US" sz="1900" dirty="0" smtClean="0"/>
              <a:t> </a:t>
            </a:r>
            <a:r>
              <a:rPr lang="en-US" sz="1900" dirty="0"/>
              <a:t>loses faith in his </a:t>
            </a:r>
            <a:r>
              <a:rPr lang="en-US" sz="1900" dirty="0" smtClean="0"/>
              <a:t>wife, Edith’s </a:t>
            </a:r>
            <a:r>
              <a:rPr lang="en-US" sz="1900" dirty="0"/>
              <a:t>resolve against the AC meetings and becomes </a:t>
            </a:r>
            <a:r>
              <a:rPr lang="en-US" sz="1900" dirty="0" smtClean="0"/>
              <a:t>depressed, drinks a bottle of whisky, gets drunk, kills his wife and </a:t>
            </a:r>
            <a:r>
              <a:rPr lang="en-US" sz="1900" dirty="0"/>
              <a:t>is held in a hospital</a:t>
            </a:r>
          </a:p>
          <a:p>
            <a:pPr defTabSz="457200">
              <a:lnSpc>
                <a:spcPct val="80000"/>
              </a:lnSpc>
            </a:pPr>
            <a:r>
              <a:rPr lang="en-US" sz="1900" dirty="0" err="1" smtClean="0"/>
              <a:t>Torben</a:t>
            </a:r>
            <a:r>
              <a:rPr lang="en-US" sz="1900" dirty="0" smtClean="0"/>
              <a:t>  sees </a:t>
            </a:r>
            <a:r>
              <a:rPr lang="en-US" sz="1900" dirty="0" smtClean="0"/>
              <a:t>a </a:t>
            </a:r>
            <a:r>
              <a:rPr lang="en-US" sz="1900" dirty="0" smtClean="0"/>
              <a:t>psychiatrist; they debate philosophy</a:t>
            </a:r>
            <a:endParaRPr lang="en-US" sz="1900" dirty="0" smtClean="0"/>
          </a:p>
          <a:p>
            <a:pPr defTabSz="457200">
              <a:lnSpc>
                <a:spcPct val="80000"/>
              </a:lnSpc>
            </a:pPr>
            <a:r>
              <a:rPr lang="en-US" sz="1900" dirty="0" smtClean="0"/>
              <a:t>Happiness Park is introduced, and </a:t>
            </a:r>
            <a:r>
              <a:rPr lang="en-US" sz="1900" dirty="0" err="1" smtClean="0"/>
              <a:t>Torben</a:t>
            </a:r>
            <a:r>
              <a:rPr lang="en-US" sz="1900" dirty="0" smtClean="0"/>
              <a:t> returns home to a house devoid of memories of wife and son Jasper</a:t>
            </a:r>
          </a:p>
          <a:p>
            <a:pPr>
              <a:lnSpc>
                <a:spcPct val="90000"/>
              </a:lnSpc>
            </a:pPr>
            <a:r>
              <a:rPr lang="en-US" sz="1900" dirty="0" err="1" smtClean="0"/>
              <a:t>Torben</a:t>
            </a:r>
            <a:r>
              <a:rPr lang="en-US" sz="1900" dirty="0" smtClean="0"/>
              <a:t> visits his former publisher who wants social literature. </a:t>
            </a:r>
            <a:r>
              <a:rPr lang="en-US" sz="1900" dirty="0" err="1" smtClean="0"/>
              <a:t>Torben</a:t>
            </a:r>
            <a:r>
              <a:rPr lang="en-US" sz="1900" dirty="0" smtClean="0"/>
              <a:t> refuses but is determined to write</a:t>
            </a:r>
          </a:p>
          <a:p>
            <a:pPr>
              <a:lnSpc>
                <a:spcPct val="90000"/>
              </a:lnSpc>
            </a:pPr>
            <a:r>
              <a:rPr lang="en-US" sz="1900" dirty="0" err="1" smtClean="0"/>
              <a:t>Torben</a:t>
            </a:r>
            <a:r>
              <a:rPr lang="en-US" sz="1900" dirty="0" smtClean="0"/>
              <a:t> </a:t>
            </a:r>
            <a:r>
              <a:rPr lang="en-US" sz="1900" dirty="0" smtClean="0"/>
              <a:t>begins performing poorly at work and reveals violent </a:t>
            </a:r>
            <a:r>
              <a:rPr lang="en-US" sz="1900" dirty="0" smtClean="0"/>
              <a:t>tendencies. Meets </a:t>
            </a:r>
            <a:r>
              <a:rPr lang="en-US" sz="1900" dirty="0" err="1" smtClean="0"/>
              <a:t>Bridgit</a:t>
            </a:r>
            <a:r>
              <a:rPr lang="en-US" sz="1900" dirty="0" smtClean="0"/>
              <a:t>, chain smoker</a:t>
            </a:r>
            <a:endParaRPr lang="en-US" sz="1900" dirty="0" smtClean="0"/>
          </a:p>
          <a:p>
            <a:pPr>
              <a:lnSpc>
                <a:spcPct val="90000"/>
              </a:lnSpc>
            </a:pPr>
            <a:r>
              <a:rPr lang="en-US" sz="1900" dirty="0" err="1" smtClean="0"/>
              <a:t>Bridgit</a:t>
            </a:r>
            <a:r>
              <a:rPr lang="en-US" sz="1900" dirty="0" smtClean="0"/>
              <a:t> wants to be impregnated by him - cannot </a:t>
            </a:r>
            <a:r>
              <a:rPr lang="en-US" sz="1900" dirty="0" smtClean="0"/>
              <a:t>obtain a </a:t>
            </a:r>
            <a:r>
              <a:rPr lang="en-US" sz="1900" dirty="0" smtClean="0"/>
              <a:t>mum-and-dad-card, </a:t>
            </a:r>
            <a:r>
              <a:rPr lang="en-US" sz="1900" dirty="0" smtClean="0"/>
              <a:t>but he refuses</a:t>
            </a:r>
          </a:p>
          <a:p>
            <a:pPr>
              <a:lnSpc>
                <a:spcPct val="90000"/>
              </a:lnSpc>
            </a:pPr>
            <a:r>
              <a:rPr lang="en-US" sz="1900" dirty="0" smtClean="0"/>
              <a:t>It is revealed that guilt has been eliminated from the society’s vocabulary</a:t>
            </a:r>
          </a:p>
          <a:p>
            <a:pPr>
              <a:lnSpc>
                <a:spcPct val="90000"/>
              </a:lnSpc>
            </a:pPr>
            <a:r>
              <a:rPr lang="en-US" sz="1900" dirty="0" err="1" smtClean="0"/>
              <a:t>Torben</a:t>
            </a:r>
            <a:r>
              <a:rPr lang="en-US" sz="1900" dirty="0" smtClean="0"/>
              <a:t> tries to locate his son, </a:t>
            </a:r>
            <a:r>
              <a:rPr lang="en-US" sz="1900" dirty="0" smtClean="0"/>
              <a:t>Jasper and get him back. </a:t>
            </a:r>
          </a:p>
          <a:p>
            <a:pPr>
              <a:lnSpc>
                <a:spcPct val="90000"/>
              </a:lnSpc>
            </a:pPr>
            <a:r>
              <a:rPr lang="en-US" sz="1900" dirty="0" smtClean="0"/>
              <a:t>Is </a:t>
            </a:r>
            <a:r>
              <a:rPr lang="en-US" sz="1900" dirty="0" smtClean="0"/>
              <a:t>relocated to a one bedroom </a:t>
            </a:r>
            <a:r>
              <a:rPr lang="en-US" sz="1900" dirty="0" smtClean="0"/>
              <a:t>apartment</a:t>
            </a:r>
            <a:endParaRPr lang="en-US" sz="1900" dirty="0" smtClean="0"/>
          </a:p>
          <a:p>
            <a:pPr defTabSz="457200">
              <a:lnSpc>
                <a:spcPct val="90000"/>
              </a:lnSpc>
            </a:pPr>
            <a:endParaRPr lang="en-US" dirty="0" smtClean="0">
              <a:latin typeface="Times New Roman" charset="0"/>
            </a:endParaRPr>
          </a:p>
          <a:p>
            <a:pPr defTabSz="457200">
              <a:lnSpc>
                <a:spcPct val="90000"/>
              </a:lnSpc>
            </a:pPr>
            <a:endParaRPr lang="en-US" dirty="0" smtClean="0">
              <a:latin typeface="Times New Roman" charset="0"/>
            </a:endParaRPr>
          </a:p>
          <a:p>
            <a:pPr defTabSz="457200">
              <a:lnSpc>
                <a:spcPct val="80000"/>
              </a:lnSpc>
            </a:pPr>
            <a:endParaRPr lang="en-US" sz="2400" dirty="0">
              <a:latin typeface="Times New Roman"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a:xfrm>
            <a:off x="1219200" y="228600"/>
            <a:ext cx="6477000" cy="464096"/>
          </a:xfrm>
        </p:spPr>
        <p:txBody>
          <a:bodyPr>
            <a:normAutofit fontScale="90000"/>
          </a:bodyPr>
          <a:lstStyle/>
          <a:p>
            <a:pPr eaLnBrk="1" hangingPunct="1"/>
            <a:r>
              <a:rPr lang="en-US" dirty="0"/>
              <a:t>Summary, continued</a:t>
            </a:r>
          </a:p>
        </p:txBody>
      </p:sp>
      <p:sp>
        <p:nvSpPr>
          <p:cNvPr id="32770" name="Rectangle 3"/>
          <p:cNvSpPr>
            <a:spLocks noGrp="1" noChangeArrowheads="1"/>
          </p:cNvSpPr>
          <p:nvPr>
            <p:ph type="body" idx="4294967295"/>
          </p:nvPr>
        </p:nvSpPr>
        <p:spPr>
          <a:xfrm>
            <a:off x="0" y="836712"/>
            <a:ext cx="8763000" cy="6021288"/>
          </a:xfrm>
        </p:spPr>
        <p:txBody>
          <a:bodyPr>
            <a:normAutofit fontScale="92500"/>
          </a:bodyPr>
          <a:lstStyle/>
          <a:p>
            <a:pPr eaLnBrk="1" hangingPunct="1">
              <a:lnSpc>
                <a:spcPct val="90000"/>
              </a:lnSpc>
            </a:pPr>
            <a:r>
              <a:rPr lang="en-US" sz="2100" dirty="0" err="1"/>
              <a:t>Torben</a:t>
            </a:r>
            <a:r>
              <a:rPr lang="en-US" sz="2100" dirty="0"/>
              <a:t> </a:t>
            </a:r>
            <a:r>
              <a:rPr lang="en-US" sz="2100" dirty="0" smtClean="0"/>
              <a:t>has </a:t>
            </a:r>
            <a:r>
              <a:rPr lang="en-US" sz="2100" dirty="0"/>
              <a:t>nightmares about his wife’s </a:t>
            </a:r>
            <a:r>
              <a:rPr lang="en-US" sz="2100" dirty="0" smtClean="0"/>
              <a:t>death; </a:t>
            </a:r>
            <a:r>
              <a:rPr lang="en-US" sz="2100" dirty="0"/>
              <a:t>the </a:t>
            </a:r>
            <a:r>
              <a:rPr lang="en-US" sz="2100" dirty="0" smtClean="0"/>
              <a:t>Helpers say </a:t>
            </a:r>
            <a:r>
              <a:rPr lang="en-US" sz="2100" dirty="0"/>
              <a:t>“The view that you caused the death of your wife has been </a:t>
            </a:r>
            <a:r>
              <a:rPr lang="en-US" sz="2100" dirty="0" smtClean="0"/>
              <a:t>abandoned …an </a:t>
            </a:r>
            <a:r>
              <a:rPr lang="en-US" sz="2100" dirty="0"/>
              <a:t>accident occurred” (70)</a:t>
            </a:r>
          </a:p>
          <a:p>
            <a:pPr eaLnBrk="1" hangingPunct="1">
              <a:lnSpc>
                <a:spcPct val="90000"/>
              </a:lnSpc>
            </a:pPr>
            <a:r>
              <a:rPr lang="en-US" sz="2100" dirty="0" err="1"/>
              <a:t>Torben</a:t>
            </a:r>
            <a:r>
              <a:rPr lang="en-US" sz="2100" dirty="0"/>
              <a:t> tries to convince the psychiatrist that he committed the murder, to no avail</a:t>
            </a:r>
          </a:p>
          <a:p>
            <a:pPr eaLnBrk="1" hangingPunct="1">
              <a:lnSpc>
                <a:spcPct val="90000"/>
              </a:lnSpc>
            </a:pPr>
            <a:r>
              <a:rPr lang="en-US" sz="2100" dirty="0" err="1"/>
              <a:t>Torben</a:t>
            </a:r>
            <a:r>
              <a:rPr lang="en-US" sz="2100" dirty="0"/>
              <a:t> runs into Jasper </a:t>
            </a:r>
            <a:r>
              <a:rPr lang="en-US" sz="2100" dirty="0" smtClean="0"/>
              <a:t> who cries and runs away from him</a:t>
            </a:r>
            <a:endParaRPr lang="en-US" sz="2100" dirty="0"/>
          </a:p>
          <a:p>
            <a:r>
              <a:rPr lang="en-US" sz="2100" dirty="0" err="1"/>
              <a:t>Torben</a:t>
            </a:r>
            <a:r>
              <a:rPr lang="en-US" sz="2100" dirty="0"/>
              <a:t> </a:t>
            </a:r>
            <a:r>
              <a:rPr lang="en-US" sz="2100" dirty="0" smtClean="0"/>
              <a:t> thinks he may be “unbalanced” </a:t>
            </a:r>
          </a:p>
          <a:p>
            <a:r>
              <a:rPr lang="en-US" sz="2100" dirty="0" err="1" smtClean="0"/>
              <a:t>Torben</a:t>
            </a:r>
            <a:r>
              <a:rPr lang="en-US" sz="2100" dirty="0" smtClean="0"/>
              <a:t> </a:t>
            </a:r>
            <a:r>
              <a:rPr lang="en-US" sz="2100" dirty="0" smtClean="0"/>
              <a:t>lets himself be “helped” and joins community event for lonely people</a:t>
            </a:r>
          </a:p>
          <a:p>
            <a:r>
              <a:rPr lang="en-US" sz="2100" dirty="0" err="1" smtClean="0"/>
              <a:t>Torben</a:t>
            </a:r>
            <a:r>
              <a:rPr lang="en-US" sz="2100" dirty="0" smtClean="0"/>
              <a:t> throws himself into AC exercises with much anger</a:t>
            </a:r>
          </a:p>
          <a:p>
            <a:r>
              <a:rPr lang="en-US" sz="2100" dirty="0" smtClean="0"/>
              <a:t>He sees a woman whose children are </a:t>
            </a:r>
            <a:r>
              <a:rPr lang="en-US" sz="2100" dirty="0" smtClean="0"/>
              <a:t>removed; </a:t>
            </a:r>
            <a:r>
              <a:rPr lang="en-US" sz="2100" dirty="0" smtClean="0"/>
              <a:t>he runs away shouting “I’m a killer, I’m a killer”, goes to </a:t>
            </a:r>
            <a:r>
              <a:rPr lang="en-US" sz="2100" dirty="0" err="1" smtClean="0"/>
              <a:t>Bridgit’s</a:t>
            </a:r>
            <a:r>
              <a:rPr lang="en-US" sz="2100" dirty="0" smtClean="0"/>
              <a:t> house with the intent to kill </a:t>
            </a:r>
            <a:r>
              <a:rPr lang="en-US" sz="2100" dirty="0" smtClean="0"/>
              <a:t>her, but </a:t>
            </a:r>
            <a:r>
              <a:rPr lang="en-US" sz="2100" dirty="0" smtClean="0"/>
              <a:t>meets her brother </a:t>
            </a:r>
            <a:r>
              <a:rPr lang="en-US" sz="2100" dirty="0" smtClean="0"/>
              <a:t>who is </a:t>
            </a:r>
            <a:r>
              <a:rPr lang="en-US" sz="2100" dirty="0" smtClean="0"/>
              <a:t>making a TV show called “The People Complain” </a:t>
            </a:r>
            <a:endParaRPr lang="en-US" sz="2100" dirty="0" smtClean="0"/>
          </a:p>
          <a:p>
            <a:r>
              <a:rPr lang="en-US" sz="2100" dirty="0" err="1" smtClean="0"/>
              <a:t>Torben</a:t>
            </a:r>
            <a:r>
              <a:rPr lang="en-US" sz="2100" dirty="0" smtClean="0"/>
              <a:t> </a:t>
            </a:r>
            <a:r>
              <a:rPr lang="en-US" sz="2100" dirty="0" smtClean="0"/>
              <a:t>moves </a:t>
            </a:r>
            <a:r>
              <a:rPr lang="en-US" sz="2100" dirty="0" smtClean="0"/>
              <a:t>in with him, goes on the show </a:t>
            </a:r>
            <a:r>
              <a:rPr lang="en-US" sz="2100" dirty="0" smtClean="0"/>
              <a:t>to air his </a:t>
            </a:r>
            <a:r>
              <a:rPr lang="en-US" sz="2100" dirty="0" smtClean="0"/>
              <a:t>grievances, and is followed by </a:t>
            </a:r>
            <a:r>
              <a:rPr lang="en-US" sz="2100" dirty="0" smtClean="0"/>
              <a:t>a panel of everyone </a:t>
            </a:r>
            <a:r>
              <a:rPr lang="en-US" sz="2100" dirty="0" smtClean="0"/>
              <a:t>who is </a:t>
            </a:r>
            <a:r>
              <a:rPr lang="en-US" sz="2100" dirty="0" smtClean="0"/>
              <a:t>against </a:t>
            </a:r>
            <a:r>
              <a:rPr lang="en-US" sz="2100" dirty="0" smtClean="0"/>
              <a:t>him: the </a:t>
            </a:r>
            <a:r>
              <a:rPr lang="en-US" sz="2100" dirty="0" smtClean="0"/>
              <a:t>psychiatrist, Helpers, </a:t>
            </a:r>
            <a:r>
              <a:rPr lang="en-US" sz="2100" dirty="0" smtClean="0"/>
              <a:t>and Jasper who says it was an accident</a:t>
            </a:r>
            <a:endParaRPr lang="en-US" sz="2100" dirty="0" smtClean="0"/>
          </a:p>
          <a:p>
            <a:r>
              <a:rPr lang="en-US" sz="2100" dirty="0" smtClean="0"/>
              <a:t>He gets drunk and walks around screaming “Judge me!”</a:t>
            </a:r>
          </a:p>
          <a:p>
            <a:r>
              <a:rPr lang="en-US" sz="2100" dirty="0" smtClean="0"/>
              <a:t>After he wakes up from a dream he is finally found guilty of Edith’s murder and sentenced to write four novels, he is in Happiness Park</a:t>
            </a:r>
          </a:p>
          <a:p>
            <a:endParaRPr lang="en-US" sz="2800" dirty="0" smtClean="0">
              <a:latin typeface="Times New Roman" charset="0"/>
            </a:endParaRPr>
          </a:p>
          <a:p>
            <a:pPr eaLnBrk="1" hangingPunct="1">
              <a:lnSpc>
                <a:spcPct val="90000"/>
              </a:lnSpc>
            </a:pPr>
            <a:endParaRPr lang="en-US" sz="2800" dirty="0">
              <a:latin typeface="Times New Roman"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457200" y="274638"/>
            <a:ext cx="7467600" cy="706090"/>
          </a:xfrm>
        </p:spPr>
        <p:txBody>
          <a:bodyPr/>
          <a:lstStyle/>
          <a:p>
            <a:pPr eaLnBrk="1" hangingPunct="1"/>
            <a:r>
              <a:rPr lang="en-US" dirty="0" err="1"/>
              <a:t>Torben’s</a:t>
            </a:r>
            <a:r>
              <a:rPr lang="en-US" dirty="0"/>
              <a:t> Copenhagen </a:t>
            </a:r>
          </a:p>
        </p:txBody>
      </p:sp>
      <p:sp>
        <p:nvSpPr>
          <p:cNvPr id="34818" name="Content Placeholder 2"/>
          <p:cNvSpPr>
            <a:spLocks noGrp="1"/>
          </p:cNvSpPr>
          <p:nvPr>
            <p:ph idx="4294967295"/>
          </p:nvPr>
        </p:nvSpPr>
        <p:spPr>
          <a:xfrm>
            <a:off x="0" y="1196752"/>
            <a:ext cx="8945563" cy="5661248"/>
          </a:xfrm>
        </p:spPr>
        <p:txBody>
          <a:bodyPr>
            <a:normAutofit/>
          </a:bodyPr>
          <a:lstStyle/>
          <a:p>
            <a:pPr eaLnBrk="1" hangingPunct="1"/>
            <a:r>
              <a:rPr lang="en-US" sz="2000" dirty="0" smtClean="0"/>
              <a:t>Uniform society: classless, superblocks, helpers, similarities </a:t>
            </a:r>
            <a:endParaRPr lang="en-US" sz="2000" dirty="0"/>
          </a:p>
          <a:p>
            <a:pPr eaLnBrk="1" hangingPunct="1"/>
            <a:r>
              <a:rPr lang="en-US" sz="2000" dirty="0"/>
              <a:t>No </a:t>
            </a:r>
            <a:r>
              <a:rPr lang="en-US" sz="2000" dirty="0" smtClean="0"/>
              <a:t>competition: </a:t>
            </a:r>
            <a:r>
              <a:rPr lang="en-US" sz="2000" dirty="0"/>
              <a:t>a contest is created between neighbors for best bonsai tree</a:t>
            </a:r>
          </a:p>
          <a:p>
            <a:pPr eaLnBrk="1" hangingPunct="1"/>
            <a:r>
              <a:rPr lang="en-US" sz="2000" dirty="0"/>
              <a:t>Mum-and-Dad-Cards control family lives </a:t>
            </a:r>
          </a:p>
          <a:p>
            <a:pPr eaLnBrk="1" hangingPunct="1"/>
            <a:r>
              <a:rPr lang="en-US" sz="2000" dirty="0"/>
              <a:t>BLIMP and Propaganda</a:t>
            </a:r>
          </a:p>
          <a:p>
            <a:pPr lvl="1" eaLnBrk="1" hangingPunct="1"/>
            <a:r>
              <a:rPr lang="en-US" sz="2000" dirty="0"/>
              <a:t>Worked for the Bureau of Language Improvement where he changes phrases and words to cause less emotion and distress</a:t>
            </a:r>
          </a:p>
          <a:p>
            <a:pPr eaLnBrk="1" hangingPunct="1"/>
            <a:r>
              <a:rPr lang="en-US" sz="2000" dirty="0"/>
              <a:t>Two types of occupations: therapeutic helpers and everything else</a:t>
            </a:r>
          </a:p>
          <a:p>
            <a:pPr eaLnBrk="1" hangingPunct="1"/>
            <a:r>
              <a:rPr lang="en-US" sz="2000" dirty="0" smtClean="0"/>
              <a:t>Helpers: acts as </a:t>
            </a:r>
            <a:r>
              <a:rPr lang="en-US" sz="2000" dirty="0"/>
              <a:t>police, </a:t>
            </a:r>
            <a:r>
              <a:rPr lang="en-US" sz="2000" dirty="0" smtClean="0"/>
              <a:t>therapists, community </a:t>
            </a:r>
            <a:r>
              <a:rPr lang="en-US" sz="2000" dirty="0"/>
              <a:t>control </a:t>
            </a:r>
          </a:p>
          <a:p>
            <a:pPr eaLnBrk="1" hangingPunct="1"/>
            <a:r>
              <a:rPr lang="en-US" sz="2000" dirty="0"/>
              <a:t>AC (Aggression Control) </a:t>
            </a:r>
            <a:r>
              <a:rPr lang="en-US" sz="2000" dirty="0" smtClean="0"/>
              <a:t>meetings – mandatory if you want to keep your child(</a:t>
            </a:r>
            <a:r>
              <a:rPr lang="en-US" sz="2000" dirty="0" err="1" smtClean="0"/>
              <a:t>ren</a:t>
            </a:r>
            <a:r>
              <a:rPr lang="en-US" sz="2000" dirty="0" smtClean="0"/>
              <a:t>)</a:t>
            </a:r>
            <a:endParaRPr lang="en-US" sz="2000" dirty="0"/>
          </a:p>
          <a:p>
            <a:pPr lvl="1" eaLnBrk="1" hangingPunct="1"/>
            <a:r>
              <a:rPr lang="en-US" sz="2000" dirty="0" err="1"/>
              <a:t>Torben</a:t>
            </a:r>
            <a:r>
              <a:rPr lang="en-US" sz="2000" dirty="0"/>
              <a:t> refused to fully engage in the exercises, when Edith did he was </a:t>
            </a:r>
            <a:r>
              <a:rPr lang="en-US" sz="2000" dirty="0" smtClean="0"/>
              <a:t>furious - independent thoughts</a:t>
            </a:r>
            <a:endParaRPr lang="en-US" sz="2000" dirty="0"/>
          </a:p>
          <a:p>
            <a:pPr lvl="1" eaLnBrk="1" hangingPunct="1"/>
            <a:endParaRPr lang="en-US" sz="1600" dirty="0">
              <a:latin typeface="Times New Roman" charset="0"/>
            </a:endParaRPr>
          </a:p>
          <a:p>
            <a:pPr lvl="1" eaLnBrk="1" hangingPunct="1"/>
            <a:endParaRPr lang="en-US" sz="1600" dirty="0">
              <a:latin typeface="Times New Roman" charset="0"/>
            </a:endParaRPr>
          </a:p>
          <a:p>
            <a:pPr eaLnBrk="1" hangingPunct="1"/>
            <a:endParaRPr lang="en-US" dirty="0">
              <a:latin typeface="Times New Roman"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p:txBody>
          <a:bodyPr/>
          <a:lstStyle/>
          <a:p>
            <a:pPr eaLnBrk="1" hangingPunct="1"/>
            <a:r>
              <a:rPr lang="en-US" dirty="0" smtClean="0"/>
              <a:t>The</a:t>
            </a:r>
            <a:r>
              <a:rPr lang="en-US" dirty="0" smtClean="0"/>
              <a:t> </a:t>
            </a:r>
            <a:r>
              <a:rPr lang="en-US" dirty="0"/>
              <a:t>Bonsai Trees</a:t>
            </a:r>
          </a:p>
        </p:txBody>
      </p:sp>
      <p:sp>
        <p:nvSpPr>
          <p:cNvPr id="36866" name="Content Placeholder 2"/>
          <p:cNvSpPr>
            <a:spLocks noGrp="1"/>
          </p:cNvSpPr>
          <p:nvPr>
            <p:ph idx="4294967295"/>
          </p:nvPr>
        </p:nvSpPr>
        <p:spPr>
          <a:xfrm>
            <a:off x="0" y="1752600"/>
            <a:ext cx="8991600" cy="5105400"/>
          </a:xfrm>
        </p:spPr>
        <p:txBody>
          <a:bodyPr>
            <a:normAutofit/>
          </a:bodyPr>
          <a:lstStyle/>
          <a:p>
            <a:pPr eaLnBrk="1" hangingPunct="1"/>
            <a:r>
              <a:rPr lang="en-US" dirty="0"/>
              <a:t>Death of all of the natural trees in Copenhagen ( due to pollution from road salts</a:t>
            </a:r>
            <a:r>
              <a:rPr lang="en-US" dirty="0" smtClean="0"/>
              <a:t>)</a:t>
            </a:r>
          </a:p>
          <a:p>
            <a:pPr eaLnBrk="1" hangingPunct="1"/>
            <a:r>
              <a:rPr lang="da-DK" dirty="0" smtClean="0"/>
              <a:t>Chemicals in the air</a:t>
            </a:r>
            <a:endParaRPr lang="en-US" dirty="0"/>
          </a:p>
          <a:p>
            <a:pPr eaLnBrk="1" hangingPunct="1"/>
            <a:r>
              <a:rPr lang="en-US" dirty="0"/>
              <a:t>Citizens are encouraged to raise bonsai </a:t>
            </a:r>
            <a:r>
              <a:rPr lang="en-US" dirty="0" smtClean="0"/>
              <a:t>trees</a:t>
            </a:r>
          </a:p>
          <a:p>
            <a:pPr eaLnBrk="1" hangingPunct="1"/>
            <a:r>
              <a:rPr lang="da-DK" dirty="0" smtClean="0"/>
              <a:t>Trim, Clip, Control – Control Nature</a:t>
            </a:r>
            <a:endParaRPr lang="en-US" dirty="0"/>
          </a:p>
          <a:p>
            <a:pPr eaLnBrk="1" hangingPunct="1"/>
            <a:r>
              <a:rPr lang="en-US" dirty="0"/>
              <a:t>Connection between “harsh” government control and death</a:t>
            </a:r>
          </a:p>
          <a:p>
            <a:pPr lvl="1" eaLnBrk="1" hangingPunct="1"/>
            <a:r>
              <a:rPr lang="en-US" sz="2400" dirty="0"/>
              <a:t>Relating to both people and the trees	</a:t>
            </a:r>
          </a:p>
          <a:p>
            <a:pPr eaLnBrk="1" hangingPunct="1"/>
            <a:r>
              <a:rPr lang="en-US" dirty="0" err="1" smtClean="0"/>
              <a:t>Bridgit</a:t>
            </a:r>
            <a:r>
              <a:rPr lang="en-US" dirty="0" smtClean="0"/>
              <a:t>: </a:t>
            </a:r>
            <a:r>
              <a:rPr lang="en-US" dirty="0"/>
              <a:t>resilient to government control of child birth and the “natural” process</a:t>
            </a:r>
          </a:p>
          <a:p>
            <a:pPr lvl="1" eaLnBrk="1" hangingPunct="1"/>
            <a:r>
              <a:rPr lang="en-US" sz="2400" dirty="0"/>
              <a:t>Same as the tree that grows outside of </a:t>
            </a:r>
            <a:r>
              <a:rPr lang="en-US" sz="2400" dirty="0" err="1"/>
              <a:t>Torben’s</a:t>
            </a:r>
            <a:r>
              <a:rPr lang="en-US" sz="2400" dirty="0"/>
              <a:t> window</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idx="4294967295"/>
          </p:nvPr>
        </p:nvSpPr>
        <p:spPr/>
        <p:txBody>
          <a:bodyPr/>
          <a:lstStyle/>
          <a:p>
            <a:pPr eaLnBrk="1" hangingPunct="1"/>
            <a:r>
              <a:rPr lang="en-US" dirty="0" smtClean="0"/>
              <a:t>The </a:t>
            </a:r>
            <a:r>
              <a:rPr lang="en-US" dirty="0"/>
              <a:t>Number Three</a:t>
            </a:r>
          </a:p>
        </p:txBody>
      </p:sp>
      <p:sp>
        <p:nvSpPr>
          <p:cNvPr id="38914" name="Rectangle 3"/>
          <p:cNvSpPr>
            <a:spLocks noGrp="1" noChangeArrowheads="1"/>
          </p:cNvSpPr>
          <p:nvPr>
            <p:ph type="body" idx="4294967295"/>
          </p:nvPr>
        </p:nvSpPr>
        <p:spPr>
          <a:xfrm>
            <a:off x="0" y="1484784"/>
            <a:ext cx="8763000" cy="5373216"/>
          </a:xfrm>
        </p:spPr>
        <p:txBody>
          <a:bodyPr>
            <a:noAutofit/>
          </a:bodyPr>
          <a:lstStyle/>
          <a:p>
            <a:pPr eaLnBrk="1" hangingPunct="1">
              <a:lnSpc>
                <a:spcPct val="90000"/>
              </a:lnSpc>
            </a:pPr>
            <a:r>
              <a:rPr lang="en-US" dirty="0" smtClean="0"/>
              <a:t>A</a:t>
            </a:r>
            <a:r>
              <a:rPr lang="en-US" dirty="0" smtClean="0"/>
              <a:t>ctions repeated </a:t>
            </a:r>
            <a:r>
              <a:rPr lang="en-US" dirty="0"/>
              <a:t>three times prior to </a:t>
            </a:r>
            <a:r>
              <a:rPr lang="en-US" dirty="0" err="1"/>
              <a:t>Torben’s</a:t>
            </a:r>
            <a:r>
              <a:rPr lang="en-US" dirty="0"/>
              <a:t> murder of his wife:</a:t>
            </a:r>
          </a:p>
          <a:p>
            <a:pPr lvl="1" eaLnBrk="1" hangingPunct="1">
              <a:lnSpc>
                <a:spcPct val="90000"/>
              </a:lnSpc>
            </a:pPr>
            <a:r>
              <a:rPr lang="en-US" sz="2400" dirty="0"/>
              <a:t>“Nevertheless he felt embarrassed and awful enough to fill the glass with whiskey and immediately take </a:t>
            </a:r>
            <a:r>
              <a:rPr lang="en-US" sz="2400" b="1" i="1" dirty="0"/>
              <a:t>three</a:t>
            </a:r>
            <a:r>
              <a:rPr lang="en-US" sz="2400" dirty="0"/>
              <a:t> great gulps to that she wouldn’t complain about his lack of moderation” (9)</a:t>
            </a:r>
          </a:p>
          <a:p>
            <a:pPr lvl="1" eaLnBrk="1" hangingPunct="1">
              <a:lnSpc>
                <a:spcPct val="90000"/>
              </a:lnSpc>
            </a:pPr>
            <a:r>
              <a:rPr lang="en-US" sz="2400" dirty="0"/>
              <a:t>“She felt for a cigarette, lit it and inhaled </a:t>
            </a:r>
            <a:r>
              <a:rPr lang="en-US" sz="2400" b="1" i="1" dirty="0"/>
              <a:t>three </a:t>
            </a:r>
            <a:r>
              <a:rPr lang="en-US" sz="2400" dirty="0"/>
              <a:t>times in a row” (13)</a:t>
            </a:r>
          </a:p>
          <a:p>
            <a:pPr lvl="1" eaLnBrk="1" hangingPunct="1">
              <a:lnSpc>
                <a:spcPct val="90000"/>
              </a:lnSpc>
            </a:pPr>
            <a:r>
              <a:rPr lang="en-US" sz="2400" dirty="0"/>
              <a:t>“She backed off </a:t>
            </a:r>
            <a:r>
              <a:rPr lang="en-US" sz="2400" b="1" i="1" dirty="0"/>
              <a:t>three</a:t>
            </a:r>
            <a:r>
              <a:rPr lang="en-US" sz="2400" dirty="0"/>
              <a:t> paces” (13)</a:t>
            </a:r>
          </a:p>
          <a:p>
            <a:pPr eaLnBrk="1" hangingPunct="1">
              <a:lnSpc>
                <a:spcPct val="90000"/>
              </a:lnSpc>
            </a:pPr>
            <a:r>
              <a:rPr lang="en-US" dirty="0"/>
              <a:t>The significance of the number three:</a:t>
            </a:r>
          </a:p>
          <a:p>
            <a:pPr lvl="1" eaLnBrk="1" hangingPunct="1">
              <a:lnSpc>
                <a:spcPct val="90000"/>
              </a:lnSpc>
            </a:pPr>
            <a:r>
              <a:rPr lang="en-US" sz="2400" dirty="0"/>
              <a:t>Back </a:t>
            </a:r>
            <a:r>
              <a:rPr lang="en-US" sz="2400" dirty="0" smtClean="0"/>
              <a:t>luck / deaths </a:t>
            </a:r>
            <a:r>
              <a:rPr lang="en-US" sz="2400" dirty="0"/>
              <a:t>often come in threes</a:t>
            </a:r>
          </a:p>
          <a:p>
            <a:pPr lvl="1" eaLnBrk="1" hangingPunct="1">
              <a:lnSpc>
                <a:spcPct val="90000"/>
              </a:lnSpc>
            </a:pPr>
            <a:r>
              <a:rPr lang="en-US" sz="2400" dirty="0"/>
              <a:t>As a literary device, often signifies an unnaturalness</a:t>
            </a:r>
          </a:p>
          <a:p>
            <a:pPr lvl="1" eaLnBrk="1" hangingPunct="1">
              <a:lnSpc>
                <a:spcPct val="90000"/>
              </a:lnSpc>
            </a:pPr>
            <a:r>
              <a:rPr lang="en-US" sz="2400" dirty="0" err="1"/>
              <a:t>Torben’s</a:t>
            </a:r>
            <a:r>
              <a:rPr lang="en-US" sz="2400" dirty="0"/>
              <a:t> life can be split into three stages--before the superblocks, marriage to Edith, after Edith’s murder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838200" y="76200"/>
            <a:ext cx="7772400" cy="760512"/>
          </a:xfrm>
        </p:spPr>
        <p:txBody>
          <a:bodyPr/>
          <a:lstStyle/>
          <a:p>
            <a:pPr eaLnBrk="1" hangingPunct="1"/>
            <a:r>
              <a:rPr lang="en-US" dirty="0"/>
              <a:t>The Role of Women</a:t>
            </a:r>
          </a:p>
        </p:txBody>
      </p:sp>
      <p:sp>
        <p:nvSpPr>
          <p:cNvPr id="40962" name="Rectangle 3"/>
          <p:cNvSpPr>
            <a:spLocks noGrp="1" noChangeArrowheads="1"/>
          </p:cNvSpPr>
          <p:nvPr>
            <p:ph type="body" idx="4294967295"/>
          </p:nvPr>
        </p:nvSpPr>
        <p:spPr>
          <a:xfrm>
            <a:off x="179512" y="1066800"/>
            <a:ext cx="8278688" cy="5791200"/>
          </a:xfrm>
        </p:spPr>
        <p:txBody>
          <a:bodyPr>
            <a:normAutofit/>
          </a:bodyPr>
          <a:lstStyle/>
          <a:p>
            <a:pPr eaLnBrk="1" hangingPunct="1"/>
            <a:r>
              <a:rPr lang="en-US" dirty="0"/>
              <a:t>The stereotype:</a:t>
            </a:r>
          </a:p>
          <a:p>
            <a:pPr lvl="1" eaLnBrk="1" hangingPunct="1"/>
            <a:r>
              <a:rPr lang="en-US" sz="2400" dirty="0"/>
              <a:t>Interested in appearance</a:t>
            </a:r>
          </a:p>
          <a:p>
            <a:pPr lvl="2" eaLnBrk="1" hangingPunct="1"/>
            <a:r>
              <a:rPr lang="en-US" sz="2400" dirty="0"/>
              <a:t>“Didn’t she think of anything but nails?” (9)</a:t>
            </a:r>
          </a:p>
          <a:p>
            <a:pPr lvl="1" eaLnBrk="1" hangingPunct="1"/>
            <a:r>
              <a:rPr lang="en-US" sz="2400" dirty="0"/>
              <a:t>Emotional</a:t>
            </a:r>
          </a:p>
          <a:p>
            <a:pPr lvl="2" eaLnBrk="1" hangingPunct="1"/>
            <a:r>
              <a:rPr lang="en-US" sz="2400" dirty="0"/>
              <a:t>“Edith was grouchy, and it was her right to be that way once in a while” (9)</a:t>
            </a:r>
          </a:p>
          <a:p>
            <a:pPr lvl="1" eaLnBrk="1" hangingPunct="1"/>
            <a:r>
              <a:rPr lang="en-US" sz="2400" dirty="0"/>
              <a:t>Submissive</a:t>
            </a:r>
          </a:p>
          <a:p>
            <a:pPr lvl="2" eaLnBrk="1" hangingPunct="1"/>
            <a:r>
              <a:rPr lang="en-US" sz="2400" dirty="0"/>
              <a:t>“Even the lump in his throat made its appearance as he realized that [the Helpers] had gained control of her” (10)</a:t>
            </a:r>
          </a:p>
          <a:p>
            <a:pPr lvl="2" eaLnBrk="1" hangingPunct="1"/>
            <a:r>
              <a:rPr lang="en-US" sz="2400" dirty="0"/>
              <a:t>“He didn’t understand why [</a:t>
            </a:r>
            <a:r>
              <a:rPr lang="en-US" sz="2400" dirty="0" err="1"/>
              <a:t>Bridgit</a:t>
            </a:r>
            <a:r>
              <a:rPr lang="en-US" sz="2400" dirty="0"/>
              <a:t>] kept on behaving as though she had nobody but him to think about” (55)</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a:xfrm>
            <a:off x="762000" y="228600"/>
            <a:ext cx="7772400" cy="1143000"/>
          </a:xfrm>
        </p:spPr>
        <p:txBody>
          <a:bodyPr/>
          <a:lstStyle/>
          <a:p>
            <a:pPr eaLnBrk="1" hangingPunct="1"/>
            <a:r>
              <a:rPr lang="en-US"/>
              <a:t>The Role of Women, continued</a:t>
            </a:r>
          </a:p>
        </p:txBody>
      </p:sp>
      <p:sp>
        <p:nvSpPr>
          <p:cNvPr id="43010" name="Rectangle 3"/>
          <p:cNvSpPr>
            <a:spLocks noGrp="1" noChangeArrowheads="1"/>
          </p:cNvSpPr>
          <p:nvPr>
            <p:ph type="body" idx="4294967295"/>
          </p:nvPr>
        </p:nvSpPr>
        <p:spPr>
          <a:xfrm>
            <a:off x="0" y="1628800"/>
            <a:ext cx="8686800" cy="5153000"/>
          </a:xfrm>
        </p:spPr>
        <p:txBody>
          <a:bodyPr>
            <a:normAutofit/>
          </a:bodyPr>
          <a:lstStyle/>
          <a:p>
            <a:pPr eaLnBrk="1" hangingPunct="1">
              <a:lnSpc>
                <a:spcPct val="90000"/>
              </a:lnSpc>
            </a:pPr>
            <a:r>
              <a:rPr lang="en-US" dirty="0" smtClean="0"/>
              <a:t>W</a:t>
            </a:r>
            <a:r>
              <a:rPr lang="en-US" dirty="0" smtClean="0"/>
              <a:t>omen </a:t>
            </a:r>
            <a:r>
              <a:rPr lang="en-US" dirty="0"/>
              <a:t>given an active role in society:</a:t>
            </a:r>
          </a:p>
          <a:p>
            <a:pPr lvl="1" eaLnBrk="1" hangingPunct="1">
              <a:lnSpc>
                <a:spcPct val="90000"/>
              </a:lnSpc>
            </a:pPr>
            <a:r>
              <a:rPr lang="en-US" sz="2400" dirty="0"/>
              <a:t>“In a few weeks the expressions ‘home-working housewife’ and ‘housewife’ had just about disappeared from the language. There were now only two kinds of women in Denmark, passive-women and active-women, and the aim was to make all women active-women” (47)</a:t>
            </a:r>
          </a:p>
          <a:p>
            <a:pPr lvl="1" eaLnBrk="1" hangingPunct="1">
              <a:lnSpc>
                <a:spcPct val="90000"/>
              </a:lnSpc>
            </a:pPr>
            <a:r>
              <a:rPr lang="en-US" sz="2400" dirty="0"/>
              <a:t>In the </a:t>
            </a:r>
            <a:r>
              <a:rPr lang="en-US" sz="2400" dirty="0" smtClean="0"/>
              <a:t>1970’s</a:t>
            </a:r>
            <a:r>
              <a:rPr lang="en-US" sz="2400" dirty="0"/>
              <a:t>, women became more prominent in society</a:t>
            </a:r>
          </a:p>
          <a:p>
            <a:pPr lvl="2" eaLnBrk="1" hangingPunct="1">
              <a:lnSpc>
                <a:spcPct val="90000"/>
              </a:lnSpc>
            </a:pPr>
            <a:r>
              <a:rPr lang="en-US" sz="2400" dirty="0"/>
              <a:t>1972: first female FBI agents, Australia commands equal pay for women, women admitted to </a:t>
            </a:r>
            <a:r>
              <a:rPr lang="en-US" sz="2400" dirty="0" smtClean="0"/>
              <a:t>Dartmouth</a:t>
            </a:r>
          </a:p>
          <a:p>
            <a:pPr lvl="2" eaLnBrk="1" hangingPunct="1">
              <a:lnSpc>
                <a:spcPct val="90000"/>
              </a:lnSpc>
            </a:pPr>
            <a:r>
              <a:rPr lang="da-DK" sz="2400" dirty="0" smtClean="0"/>
              <a:t>1973 : free abortion</a:t>
            </a:r>
            <a:endParaRPr lang="en-US" sz="2400" dirty="0"/>
          </a:p>
          <a:p>
            <a:pPr eaLnBrk="1" hangingPunct="1">
              <a:lnSpc>
                <a:spcPct val="90000"/>
              </a:lnSpc>
            </a:pPr>
            <a:r>
              <a:rPr lang="en-US" dirty="0" smtClean="0"/>
              <a:t>Potential </a:t>
            </a:r>
            <a:r>
              <a:rPr lang="en-US" dirty="0"/>
              <a:t>for a power </a:t>
            </a:r>
          </a:p>
          <a:p>
            <a:pPr lvl="1" eaLnBrk="1" hangingPunct="1">
              <a:lnSpc>
                <a:spcPct val="90000"/>
              </a:lnSpc>
            </a:pPr>
            <a:r>
              <a:rPr lang="en-US" sz="2400" dirty="0"/>
              <a:t>Edith </a:t>
            </a:r>
            <a:r>
              <a:rPr lang="en-US" sz="2400" dirty="0" smtClean="0"/>
              <a:t>calls </a:t>
            </a:r>
            <a:r>
              <a:rPr lang="en-US" sz="2400" dirty="0"/>
              <a:t>the Helpers when </a:t>
            </a:r>
            <a:r>
              <a:rPr lang="en-US" sz="2400" dirty="0" err="1"/>
              <a:t>Torben</a:t>
            </a:r>
            <a:r>
              <a:rPr lang="en-US" sz="2400" dirty="0"/>
              <a:t> is </a:t>
            </a:r>
            <a:r>
              <a:rPr lang="en-US" sz="2400" dirty="0" smtClean="0"/>
              <a:t>drunk – she can get a child certificate as a single mother</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Henrik </a:t>
            </a:r>
            <a:r>
              <a:rPr lang="en-US" dirty="0" err="1" smtClean="0"/>
              <a:t>Stangerup</a:t>
            </a:r>
            <a:r>
              <a:rPr lang="en-US" dirty="0" smtClean="0"/>
              <a:t/>
            </a:r>
            <a:br>
              <a:rPr lang="en-US" dirty="0" smtClean="0"/>
            </a:br>
            <a:r>
              <a:rPr lang="en-US" dirty="0" smtClean="0"/>
              <a:t>1937-1998</a:t>
            </a:r>
            <a:endParaRPr lang="en-US" dirty="0"/>
          </a:p>
        </p:txBody>
      </p:sp>
      <p:sp>
        <p:nvSpPr>
          <p:cNvPr id="3" name="Content Placeholder 2"/>
          <p:cNvSpPr>
            <a:spLocks noGrp="1"/>
          </p:cNvSpPr>
          <p:nvPr>
            <p:ph sz="quarter" idx="1"/>
          </p:nvPr>
        </p:nvSpPr>
        <p:spPr/>
        <p:txBody>
          <a:bodyPr/>
          <a:lstStyle/>
          <a:p>
            <a:endParaRPr lang="en-US" dirty="0" smtClean="0"/>
          </a:p>
          <a:p>
            <a:endParaRPr lang="en-US" dirty="0"/>
          </a:p>
        </p:txBody>
      </p:sp>
      <p:pic>
        <p:nvPicPr>
          <p:cNvPr id="4" name="Picture 3" descr="stangerup.jpg"/>
          <p:cNvPicPr>
            <a:picLocks noChangeAspect="1"/>
          </p:cNvPicPr>
          <p:nvPr/>
        </p:nvPicPr>
        <p:blipFill>
          <a:blip r:embed="rId2" cstate="print"/>
          <a:stretch>
            <a:fillRect/>
          </a:stretch>
        </p:blipFill>
        <p:spPr>
          <a:xfrm>
            <a:off x="4214810" y="1214422"/>
            <a:ext cx="3523004" cy="530799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idx="4294967295"/>
          </p:nvPr>
        </p:nvSpPr>
        <p:spPr>
          <a:xfrm>
            <a:off x="838200" y="76200"/>
            <a:ext cx="7772400" cy="1143000"/>
          </a:xfrm>
        </p:spPr>
        <p:txBody>
          <a:bodyPr/>
          <a:lstStyle/>
          <a:p>
            <a:pPr eaLnBrk="1" hangingPunct="1"/>
            <a:r>
              <a:rPr lang="en-US"/>
              <a:t>The Child-Raising Debate	</a:t>
            </a:r>
          </a:p>
        </p:txBody>
      </p:sp>
      <p:sp>
        <p:nvSpPr>
          <p:cNvPr id="45058" name="Rectangle 3"/>
          <p:cNvSpPr>
            <a:spLocks noGrp="1" noChangeArrowheads="1"/>
          </p:cNvSpPr>
          <p:nvPr>
            <p:ph type="body" idx="4294967295"/>
          </p:nvPr>
        </p:nvSpPr>
        <p:spPr>
          <a:xfrm>
            <a:off x="0" y="1606550"/>
            <a:ext cx="8532440" cy="5266057"/>
          </a:xfrm>
        </p:spPr>
        <p:txBody>
          <a:bodyPr wrap="square">
            <a:spAutoFit/>
          </a:bodyPr>
          <a:lstStyle/>
          <a:p>
            <a:pPr eaLnBrk="1" hangingPunct="1"/>
            <a:r>
              <a:rPr lang="en-US" dirty="0"/>
              <a:t>Woman’s Right to Choose</a:t>
            </a:r>
          </a:p>
          <a:p>
            <a:pPr lvl="1" eaLnBrk="1" hangingPunct="1"/>
            <a:r>
              <a:rPr lang="en-US" sz="2400" dirty="0"/>
              <a:t>Roe v. Wade decided in 1973, women may abort their fetuses for any reason until viability</a:t>
            </a:r>
          </a:p>
          <a:p>
            <a:pPr lvl="1" eaLnBrk="1" hangingPunct="1"/>
            <a:r>
              <a:rPr lang="en-US" sz="2400" dirty="0"/>
              <a:t>“Only [</a:t>
            </a:r>
            <a:r>
              <a:rPr lang="en-US" sz="2400" dirty="0" err="1"/>
              <a:t>Bridgit’s</a:t>
            </a:r>
            <a:r>
              <a:rPr lang="en-US" sz="2400" dirty="0"/>
              <a:t>] unlimited naiveté kept her from realizing that the child would be forcibly aborted if the Helpers discovered that she was pregnant within the first three months. It would be put up for adoption even if she was allowed to complete the pregnancy” (57)</a:t>
            </a:r>
          </a:p>
          <a:p>
            <a:pPr eaLnBrk="1" hangingPunct="1"/>
            <a:r>
              <a:rPr lang="en-US" dirty="0"/>
              <a:t>Two pieces of legislation</a:t>
            </a:r>
          </a:p>
          <a:p>
            <a:pPr lvl="1" eaLnBrk="1" hangingPunct="1"/>
            <a:r>
              <a:rPr lang="en-US" sz="2400" dirty="0"/>
              <a:t>Ban on children’s books and comics</a:t>
            </a:r>
          </a:p>
          <a:p>
            <a:pPr lvl="1" eaLnBrk="1" hangingPunct="1"/>
            <a:r>
              <a:rPr lang="en-US" sz="2400" dirty="0"/>
              <a:t>Parents required to take tests relating to having children in order to obtain a “child certificate,” later the “mum-and-dad-card”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dirty="0"/>
              <a:t>Happiness Park</a:t>
            </a:r>
          </a:p>
        </p:txBody>
      </p:sp>
      <p:sp>
        <p:nvSpPr>
          <p:cNvPr id="47106" name="Rectangle 3"/>
          <p:cNvSpPr>
            <a:spLocks noGrp="1" noChangeArrowheads="1"/>
          </p:cNvSpPr>
          <p:nvPr>
            <p:ph type="body" idx="1"/>
          </p:nvPr>
        </p:nvSpPr>
        <p:spPr/>
        <p:txBody>
          <a:bodyPr/>
          <a:lstStyle/>
          <a:p>
            <a:pPr eaLnBrk="1" hangingPunct="1">
              <a:lnSpc>
                <a:spcPct val="90000"/>
              </a:lnSpc>
            </a:pPr>
            <a:r>
              <a:rPr lang="en-US" sz="2800" dirty="0"/>
              <a:t>In his first experience with Happiness Park, </a:t>
            </a:r>
            <a:r>
              <a:rPr lang="en-US" sz="2800" dirty="0" err="1"/>
              <a:t>Torben</a:t>
            </a:r>
            <a:r>
              <a:rPr lang="en-US" sz="2800" dirty="0"/>
              <a:t> tries to see through the cracks of the fence into the </a:t>
            </a:r>
            <a:r>
              <a:rPr lang="en-US" sz="2800" dirty="0" smtClean="0"/>
              <a:t>enclosure; he </a:t>
            </a:r>
            <a:r>
              <a:rPr lang="en-US" sz="2800" dirty="0"/>
              <a:t>asks the psychiatrist about it with little information revealed</a:t>
            </a:r>
          </a:p>
          <a:p>
            <a:pPr eaLnBrk="1" hangingPunct="1">
              <a:lnSpc>
                <a:spcPct val="90000"/>
              </a:lnSpc>
            </a:pPr>
            <a:r>
              <a:rPr lang="en-US" sz="2800" dirty="0"/>
              <a:t>Novel ends with </a:t>
            </a:r>
            <a:r>
              <a:rPr lang="en-US" sz="2800" dirty="0" err="1"/>
              <a:t>Torben</a:t>
            </a:r>
            <a:r>
              <a:rPr lang="en-US" sz="2800" dirty="0"/>
              <a:t> confined in Happiness Park, assigned to write four socially uplifting novels</a:t>
            </a:r>
          </a:p>
          <a:p>
            <a:pPr eaLnBrk="1" hangingPunct="1">
              <a:lnSpc>
                <a:spcPct val="90000"/>
              </a:lnSpc>
            </a:pPr>
            <a:r>
              <a:rPr lang="en-US" sz="2800" dirty="0"/>
              <a:t>Clip from </a:t>
            </a:r>
            <a:r>
              <a:rPr lang="en-US" sz="2800" i="1" dirty="0"/>
              <a:t>The Matrix</a:t>
            </a:r>
            <a:r>
              <a:rPr lang="en-US" sz="2800" dirty="0"/>
              <a:t>:</a:t>
            </a:r>
          </a:p>
          <a:p>
            <a:pPr lvl="1" eaLnBrk="1" hangingPunct="1">
              <a:lnSpc>
                <a:spcPct val="90000"/>
              </a:lnSpc>
            </a:pPr>
            <a:r>
              <a:rPr lang="en-US" sz="2400" dirty="0">
                <a:hlinkClick r:id="rId3"/>
              </a:rPr>
              <a:t>http://www.youtube.com/watch?v=MXQozTxQSiE&amp;feature=related</a:t>
            </a:r>
            <a:endParaRPr lang="en-US" sz="2400" dirty="0"/>
          </a:p>
          <a:p>
            <a:pPr eaLnBrk="1" hangingPunct="1">
              <a:lnSpc>
                <a:spcPct val="90000"/>
              </a:lnSpc>
            </a:pPr>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idx="4294967295"/>
          </p:nvPr>
        </p:nvSpPr>
        <p:spPr>
          <a:xfrm>
            <a:off x="457200" y="274638"/>
            <a:ext cx="7467600" cy="778098"/>
          </a:xfrm>
        </p:spPr>
        <p:txBody>
          <a:bodyPr/>
          <a:lstStyle/>
          <a:p>
            <a:pPr eaLnBrk="1" hangingPunct="1"/>
            <a:r>
              <a:rPr lang="en-US" dirty="0" smtClean="0"/>
              <a:t>Questions for Discussion</a:t>
            </a:r>
            <a:r>
              <a:rPr lang="en-US" dirty="0"/>
              <a:t>	</a:t>
            </a:r>
          </a:p>
        </p:txBody>
      </p:sp>
      <p:sp>
        <p:nvSpPr>
          <p:cNvPr id="49154" name="Rectangle 3"/>
          <p:cNvSpPr>
            <a:spLocks noGrp="1" noChangeArrowheads="1"/>
          </p:cNvSpPr>
          <p:nvPr>
            <p:ph type="body" idx="4294967295"/>
          </p:nvPr>
        </p:nvSpPr>
        <p:spPr>
          <a:xfrm>
            <a:off x="395537" y="1340768"/>
            <a:ext cx="8424936" cy="5256584"/>
          </a:xfrm>
        </p:spPr>
        <p:txBody>
          <a:bodyPr>
            <a:noAutofit/>
          </a:bodyPr>
          <a:lstStyle/>
          <a:p>
            <a:pPr eaLnBrk="1" hangingPunct="1">
              <a:lnSpc>
                <a:spcPct val="90000"/>
              </a:lnSpc>
            </a:pPr>
            <a:r>
              <a:rPr lang="da-DK" dirty="0" smtClean="0"/>
              <a:t>Choice: the right to have children – ”earn your children”?</a:t>
            </a:r>
          </a:p>
          <a:p>
            <a:pPr eaLnBrk="1" hangingPunct="1">
              <a:lnSpc>
                <a:spcPct val="90000"/>
              </a:lnSpc>
            </a:pPr>
            <a:r>
              <a:rPr lang="da-DK" dirty="0" smtClean="0"/>
              <a:t>Innocence?</a:t>
            </a:r>
          </a:p>
          <a:p>
            <a:pPr eaLnBrk="1" hangingPunct="1">
              <a:lnSpc>
                <a:spcPct val="90000"/>
              </a:lnSpc>
            </a:pPr>
            <a:r>
              <a:rPr lang="da-DK" dirty="0" smtClean="0"/>
              <a:t>Secrecy?</a:t>
            </a:r>
          </a:p>
          <a:p>
            <a:pPr eaLnBrk="1" hangingPunct="1">
              <a:lnSpc>
                <a:spcPct val="90000"/>
              </a:lnSpc>
            </a:pPr>
            <a:r>
              <a:rPr lang="da-DK" dirty="0" smtClean="0"/>
              <a:t>Futuristic Society?</a:t>
            </a:r>
          </a:p>
          <a:p>
            <a:pPr eaLnBrk="1" hangingPunct="1">
              <a:lnSpc>
                <a:spcPct val="90000"/>
              </a:lnSpc>
            </a:pPr>
            <a:r>
              <a:rPr lang="da-DK" dirty="0" smtClean="0"/>
              <a:t>Personal Identity – and Brainwashing </a:t>
            </a:r>
          </a:p>
          <a:p>
            <a:pPr eaLnBrk="1" hangingPunct="1">
              <a:lnSpc>
                <a:spcPct val="90000"/>
              </a:lnSpc>
            </a:pPr>
            <a:r>
              <a:rPr lang="da-DK" dirty="0" smtClean="0"/>
              <a:t>The need of Guilt?</a:t>
            </a:r>
            <a:endParaRPr lang="en-US" dirty="0" smtClean="0"/>
          </a:p>
          <a:p>
            <a:pPr eaLnBrk="1" hangingPunct="1">
              <a:lnSpc>
                <a:spcPct val="90000"/>
              </a:lnSpc>
            </a:pPr>
            <a:r>
              <a:rPr lang="en-US" dirty="0" smtClean="0"/>
              <a:t>The role of Happiness Park and manipulation of reality?</a:t>
            </a:r>
            <a:endParaRPr lang="en-US" dirty="0"/>
          </a:p>
          <a:p>
            <a:pPr eaLnBrk="1" hangingPunct="1">
              <a:lnSpc>
                <a:spcPct val="90000"/>
              </a:lnSpc>
            </a:pPr>
            <a:r>
              <a:rPr lang="en-US" dirty="0" smtClean="0"/>
              <a:t>What </a:t>
            </a:r>
            <a:r>
              <a:rPr lang="en-US" dirty="0"/>
              <a:t>role does Jasper play in the novel?</a:t>
            </a:r>
          </a:p>
          <a:p>
            <a:pPr eaLnBrk="1" hangingPunct="1">
              <a:lnSpc>
                <a:spcPct val="90000"/>
              </a:lnSpc>
            </a:pPr>
            <a:r>
              <a:rPr lang="en-US" dirty="0"/>
              <a:t>What role does </a:t>
            </a:r>
            <a:r>
              <a:rPr lang="en-US" dirty="0" err="1"/>
              <a:t>Bridgit</a:t>
            </a:r>
            <a:r>
              <a:rPr lang="en-US" dirty="0"/>
              <a:t> play in the novel?</a:t>
            </a:r>
          </a:p>
          <a:p>
            <a:pPr eaLnBrk="1" hangingPunct="1">
              <a:lnSpc>
                <a:spcPct val="90000"/>
              </a:lnSpc>
            </a:pPr>
            <a:r>
              <a:rPr lang="en-US" dirty="0" smtClean="0"/>
              <a:t>The function of  </a:t>
            </a:r>
            <a:r>
              <a:rPr lang="en-US" dirty="0"/>
              <a:t>AC </a:t>
            </a:r>
            <a:r>
              <a:rPr lang="en-US" dirty="0" smtClean="0"/>
              <a:t>meetings?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46050"/>
          </a:xfrm>
        </p:spPr>
        <p:txBody>
          <a:bodyPr>
            <a:normAutofit fontScale="90000"/>
          </a:bodyPr>
          <a:lstStyle/>
          <a:p>
            <a:r>
              <a:rPr lang="en-US" dirty="0" smtClean="0"/>
              <a:t>Henrik </a:t>
            </a:r>
            <a:r>
              <a:rPr lang="en-US" dirty="0" err="1" smtClean="0"/>
              <a:t>Stangerup</a:t>
            </a:r>
            <a:r>
              <a:rPr lang="en-US" dirty="0" smtClean="0"/>
              <a:t>, 1937-1998</a:t>
            </a:r>
            <a:endParaRPr lang="en-US" dirty="0"/>
          </a:p>
        </p:txBody>
      </p:sp>
      <p:sp>
        <p:nvSpPr>
          <p:cNvPr id="3" name="Content Placeholder 2"/>
          <p:cNvSpPr>
            <a:spLocks noGrp="1"/>
          </p:cNvSpPr>
          <p:nvPr>
            <p:ph sz="quarter" idx="1"/>
          </p:nvPr>
        </p:nvSpPr>
        <p:spPr>
          <a:xfrm>
            <a:off x="457200" y="692696"/>
            <a:ext cx="7467600" cy="5904656"/>
          </a:xfrm>
        </p:spPr>
        <p:txBody>
          <a:bodyPr>
            <a:normAutofit lnSpcReduction="10000"/>
          </a:bodyPr>
          <a:lstStyle/>
          <a:p>
            <a:r>
              <a:rPr lang="en-US" dirty="0" smtClean="0">
                <a:latin typeface="+mj-lt"/>
              </a:rPr>
              <a:t>Novelist, journalist, essayist, film director</a:t>
            </a:r>
          </a:p>
          <a:p>
            <a:r>
              <a:rPr lang="en-US" dirty="0" smtClean="0">
                <a:latin typeface="+mj-lt"/>
              </a:rPr>
              <a:t>Danish writer and film director whose internationally known works, influenced by the writings of </a:t>
            </a:r>
            <a:r>
              <a:rPr lang="en-US" dirty="0" err="1" smtClean="0">
                <a:latin typeface="+mj-lt"/>
              </a:rPr>
              <a:t>Søren</a:t>
            </a:r>
            <a:r>
              <a:rPr lang="en-US" dirty="0" smtClean="0">
                <a:latin typeface="+mj-lt"/>
              </a:rPr>
              <a:t> Kierkegaard, revealed his feelings of alienation and contempt for societal </a:t>
            </a:r>
            <a:r>
              <a:rPr lang="en-US" dirty="0" smtClean="0">
                <a:latin typeface="+mj-lt"/>
              </a:rPr>
              <a:t>attitudes. Social commentary. N</a:t>
            </a:r>
            <a:r>
              <a:rPr lang="en-US" dirty="0" smtClean="0">
                <a:latin typeface="+mj-lt"/>
              </a:rPr>
              <a:t>on-conformity </a:t>
            </a:r>
            <a:r>
              <a:rPr lang="en-US" dirty="0" smtClean="0">
                <a:latin typeface="+mj-lt"/>
              </a:rPr>
              <a:t>of the </a:t>
            </a:r>
            <a:r>
              <a:rPr lang="en-US" dirty="0" smtClean="0">
                <a:latin typeface="+mj-lt"/>
              </a:rPr>
              <a:t>intellect</a:t>
            </a:r>
            <a:r>
              <a:rPr lang="en-US" dirty="0" smtClean="0">
                <a:latin typeface="+mj-lt"/>
              </a:rPr>
              <a:t>.</a:t>
            </a:r>
            <a:r>
              <a:rPr lang="en-US" dirty="0" smtClean="0">
                <a:latin typeface="+mj-lt"/>
              </a:rPr>
              <a:t> </a:t>
            </a:r>
            <a:endParaRPr lang="en-US" dirty="0" smtClean="0">
              <a:latin typeface="+mj-lt"/>
            </a:endParaRPr>
          </a:p>
          <a:p>
            <a:r>
              <a:rPr lang="en-US" i="1" dirty="0" err="1" smtClean="0">
                <a:latin typeface="+mj-lt"/>
              </a:rPr>
              <a:t>Manden</a:t>
            </a:r>
            <a:r>
              <a:rPr lang="en-US" i="1" dirty="0" smtClean="0">
                <a:latin typeface="+mj-lt"/>
              </a:rPr>
              <a:t> </a:t>
            </a:r>
            <a:r>
              <a:rPr lang="en-US" i="1" dirty="0" err="1" smtClean="0">
                <a:latin typeface="+mj-lt"/>
              </a:rPr>
              <a:t>der</a:t>
            </a:r>
            <a:r>
              <a:rPr lang="en-US" i="1" dirty="0" smtClean="0">
                <a:latin typeface="+mj-lt"/>
              </a:rPr>
              <a:t> </a:t>
            </a:r>
            <a:r>
              <a:rPr lang="en-US" i="1" dirty="0" err="1" smtClean="0">
                <a:latin typeface="+mj-lt"/>
              </a:rPr>
              <a:t>ville</a:t>
            </a:r>
            <a:r>
              <a:rPr lang="en-US" i="1" dirty="0" smtClean="0">
                <a:latin typeface="+mj-lt"/>
              </a:rPr>
              <a:t> </a:t>
            </a:r>
            <a:r>
              <a:rPr lang="en-US" i="1" dirty="0" err="1" smtClean="0">
                <a:latin typeface="+mj-lt"/>
              </a:rPr>
              <a:t>være</a:t>
            </a:r>
            <a:r>
              <a:rPr lang="en-US" i="1" dirty="0" smtClean="0">
                <a:latin typeface="+mj-lt"/>
              </a:rPr>
              <a:t> </a:t>
            </a:r>
            <a:r>
              <a:rPr lang="en-US" i="1" dirty="0" err="1" smtClean="0">
                <a:latin typeface="+mj-lt"/>
              </a:rPr>
              <a:t>skyldig</a:t>
            </a:r>
            <a:r>
              <a:rPr lang="en-US" dirty="0" smtClean="0">
                <a:latin typeface="+mj-lt"/>
              </a:rPr>
              <a:t> (</a:t>
            </a:r>
            <a:r>
              <a:rPr lang="en-US" dirty="0" smtClean="0">
                <a:latin typeface="+mj-lt"/>
              </a:rPr>
              <a:t>1973; </a:t>
            </a:r>
            <a:r>
              <a:rPr lang="en-US" i="1" dirty="0" smtClean="0">
                <a:latin typeface="+mj-lt"/>
              </a:rPr>
              <a:t>The Man Who Wanted to Be Guilty,</a:t>
            </a:r>
            <a:r>
              <a:rPr lang="en-US" dirty="0" smtClean="0">
                <a:latin typeface="+mj-lt"/>
              </a:rPr>
              <a:t> 1982)</a:t>
            </a:r>
          </a:p>
          <a:p>
            <a:r>
              <a:rPr lang="en-US" dirty="0" smtClean="0">
                <a:latin typeface="+mj-lt"/>
              </a:rPr>
              <a:t>Internationally </a:t>
            </a:r>
            <a:r>
              <a:rPr lang="en-US" dirty="0" smtClean="0">
                <a:latin typeface="+mj-lt"/>
              </a:rPr>
              <a:t>focused: accounts of Paris, Brazil, India, Mexico, France</a:t>
            </a:r>
          </a:p>
          <a:p>
            <a:r>
              <a:rPr lang="en-US" dirty="0" smtClean="0">
                <a:latin typeface="+mj-lt"/>
              </a:rPr>
              <a:t>Most </a:t>
            </a:r>
            <a:r>
              <a:rPr lang="en-US" dirty="0" smtClean="0">
                <a:latin typeface="+mj-lt"/>
              </a:rPr>
              <a:t>popular </a:t>
            </a:r>
            <a:r>
              <a:rPr lang="en-US" dirty="0" smtClean="0">
                <a:latin typeface="+mj-lt"/>
              </a:rPr>
              <a:t>work was a </a:t>
            </a:r>
            <a:r>
              <a:rPr lang="en-US" dirty="0" smtClean="0">
                <a:latin typeface="+mj-lt"/>
              </a:rPr>
              <a:t>trilogy of historical novels: </a:t>
            </a:r>
            <a:r>
              <a:rPr lang="en-US" i="1" dirty="0" smtClean="0">
                <a:latin typeface="+mj-lt"/>
              </a:rPr>
              <a:t>The Road to </a:t>
            </a:r>
            <a:r>
              <a:rPr lang="en-US" i="1" dirty="0" err="1" smtClean="0">
                <a:latin typeface="+mj-lt"/>
              </a:rPr>
              <a:t>Lagoa</a:t>
            </a:r>
            <a:r>
              <a:rPr lang="en-US" i="1" dirty="0" smtClean="0">
                <a:latin typeface="+mj-lt"/>
              </a:rPr>
              <a:t> </a:t>
            </a:r>
            <a:r>
              <a:rPr lang="en-US" i="1" dirty="0" smtClean="0">
                <a:latin typeface="+mj-lt"/>
              </a:rPr>
              <a:t>Santa, </a:t>
            </a:r>
            <a:r>
              <a:rPr lang="en-US" dirty="0" smtClean="0">
                <a:latin typeface="+mj-lt"/>
              </a:rPr>
              <a:t>1981</a:t>
            </a:r>
            <a:r>
              <a:rPr lang="en-US" i="1" dirty="0" smtClean="0">
                <a:latin typeface="+mj-lt"/>
              </a:rPr>
              <a:t>, </a:t>
            </a:r>
            <a:r>
              <a:rPr lang="en-US" i="1" dirty="0" smtClean="0">
                <a:latin typeface="+mj-lt"/>
              </a:rPr>
              <a:t>The </a:t>
            </a:r>
            <a:r>
              <a:rPr lang="en-US" i="1" dirty="0" smtClean="0">
                <a:latin typeface="+mj-lt"/>
              </a:rPr>
              <a:t>Seducer: It is Hard to Die in Dieppe</a:t>
            </a:r>
            <a:r>
              <a:rPr lang="en-US" dirty="0" smtClean="0">
                <a:latin typeface="+mj-lt"/>
              </a:rPr>
              <a:t>, 1985</a:t>
            </a:r>
            <a:r>
              <a:rPr lang="en-US" i="1" dirty="0" smtClean="0">
                <a:latin typeface="+mj-lt"/>
              </a:rPr>
              <a:t>, and Brother </a:t>
            </a:r>
            <a:r>
              <a:rPr lang="en-US" i="1" dirty="0" smtClean="0">
                <a:latin typeface="+mj-lt"/>
              </a:rPr>
              <a:t>Jacob </a:t>
            </a:r>
            <a:r>
              <a:rPr lang="en-US" dirty="0" smtClean="0">
                <a:latin typeface="+mj-lt"/>
              </a:rPr>
              <a:t>(</a:t>
            </a:r>
            <a:r>
              <a:rPr lang="en-US" dirty="0" smtClean="0">
                <a:latin typeface="+mj-lt"/>
              </a:rPr>
              <a:t>1991)</a:t>
            </a:r>
            <a:endParaRPr lang="en-US" dirty="0" smtClean="0">
              <a:latin typeface="+mj-lt"/>
            </a:endParaRPr>
          </a:p>
          <a:p>
            <a:r>
              <a:rPr lang="en-US" dirty="0" smtClean="0">
                <a:latin typeface="+mj-lt"/>
              </a:rPr>
              <a:t>1977 movie set in Brazil: </a:t>
            </a:r>
            <a:r>
              <a:rPr lang="en-US" i="1" dirty="0" smtClean="0">
                <a:latin typeface="+mj-lt"/>
              </a:rPr>
              <a:t>The Earth is Flat</a:t>
            </a:r>
          </a:p>
          <a:p>
            <a:r>
              <a:rPr lang="en-US" dirty="0" smtClean="0">
                <a:latin typeface="+mj-lt"/>
              </a:rPr>
              <a:t>1993 </a:t>
            </a:r>
            <a:r>
              <a:rPr lang="en-US" dirty="0" smtClean="0">
                <a:latin typeface="+mj-lt"/>
              </a:rPr>
              <a:t>essays: </a:t>
            </a:r>
            <a:r>
              <a:rPr lang="en-US" i="1" dirty="0" smtClean="0">
                <a:latin typeface="+mj-lt"/>
              </a:rPr>
              <a:t>Flight is the Order of the Day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The need for guilt</a:t>
            </a:r>
            <a:endParaRPr lang="en-US" dirty="0"/>
          </a:p>
        </p:txBody>
      </p:sp>
      <p:sp>
        <p:nvSpPr>
          <p:cNvPr id="3" name="Content Placeholder 2"/>
          <p:cNvSpPr>
            <a:spLocks noGrp="1"/>
          </p:cNvSpPr>
          <p:nvPr>
            <p:ph sz="quarter" idx="1"/>
          </p:nvPr>
        </p:nvSpPr>
        <p:spPr/>
        <p:txBody>
          <a:bodyPr/>
          <a:lstStyle/>
          <a:p>
            <a:r>
              <a:rPr lang="da-DK" dirty="0" smtClean="0"/>
              <a:t>Focus on the concept of guilt</a:t>
            </a:r>
          </a:p>
          <a:p>
            <a:r>
              <a:rPr lang="da-DK" dirty="0" smtClean="0"/>
              <a:t>Speculation about his father during WW II</a:t>
            </a:r>
          </a:p>
          <a:p>
            <a:r>
              <a:rPr lang="da-DK" dirty="0" smtClean="0"/>
              <a:t>Consciousness of guilt as a part of the author’s personality</a:t>
            </a:r>
          </a:p>
          <a:p>
            <a:r>
              <a:rPr lang="da-DK" dirty="0" smtClean="0"/>
              <a:t>The individual in a social context – experiencing resistance from the surroundings</a:t>
            </a:r>
          </a:p>
          <a:p>
            <a:r>
              <a:rPr lang="da-DK" dirty="0" smtClean="0"/>
              <a:t>The psychological forces that enable the individual to evade a fertile interaction with his surroundings</a:t>
            </a:r>
          </a:p>
          <a:p>
            <a:r>
              <a:rPr lang="da-DK" dirty="0" smtClean="0"/>
              <a:t>Affinity with the concept of guilt in Kierkegaard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Søren</a:t>
            </a:r>
            <a:r>
              <a:rPr lang="en-US" dirty="0" smtClean="0"/>
              <a:t> Kierkegaard, 1813-1855</a:t>
            </a:r>
            <a:endParaRPr lang="en-US" dirty="0"/>
          </a:p>
        </p:txBody>
      </p:sp>
      <p:pic>
        <p:nvPicPr>
          <p:cNvPr id="4" name="Content Placeholder 3" descr="Kierkegaard.jpg"/>
          <p:cNvPicPr>
            <a:picLocks noGrp="1" noChangeAspect="1"/>
          </p:cNvPicPr>
          <p:nvPr>
            <p:ph sz="quarter" idx="1"/>
          </p:nvPr>
        </p:nvPicPr>
        <p:blipFill>
          <a:blip r:embed="rId2" cstate="print"/>
          <a:stretch>
            <a:fillRect/>
          </a:stretch>
        </p:blipFill>
        <p:spPr>
          <a:xfrm>
            <a:off x="4500562" y="2071678"/>
            <a:ext cx="2952750" cy="437197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Kierkegaard and Existentialism</a:t>
            </a:r>
            <a:endParaRPr lang="en-US" dirty="0"/>
          </a:p>
        </p:txBody>
      </p:sp>
      <p:sp>
        <p:nvSpPr>
          <p:cNvPr id="3" name="Content Placeholder 2"/>
          <p:cNvSpPr>
            <a:spLocks noGrp="1"/>
          </p:cNvSpPr>
          <p:nvPr>
            <p:ph sz="quarter" idx="1"/>
          </p:nvPr>
        </p:nvSpPr>
        <p:spPr/>
        <p:txBody>
          <a:bodyPr/>
          <a:lstStyle/>
          <a:p>
            <a:r>
              <a:rPr lang="en-US" dirty="0" smtClean="0"/>
              <a:t>The father of Existentialism</a:t>
            </a:r>
          </a:p>
          <a:p>
            <a:r>
              <a:rPr lang="en-US" dirty="0" smtClean="0"/>
              <a:t>Pseudonyms</a:t>
            </a:r>
          </a:p>
          <a:p>
            <a:r>
              <a:rPr lang="en-US" dirty="0" smtClean="0"/>
              <a:t>Religion, Choice, Commitment</a:t>
            </a:r>
          </a:p>
          <a:p>
            <a:r>
              <a:rPr lang="en-US" dirty="0" smtClean="0"/>
              <a:t>Socratic dialogues</a:t>
            </a:r>
          </a:p>
          <a:p>
            <a:r>
              <a:rPr lang="en-US" dirty="0" err="1" smtClean="0"/>
              <a:t>Regine</a:t>
            </a:r>
            <a:r>
              <a:rPr lang="en-US" dirty="0" smtClean="0"/>
              <a:t> Olsen, 1840-41</a:t>
            </a:r>
          </a:p>
          <a:p>
            <a:endParaRPr lang="en-US" dirty="0" smtClean="0"/>
          </a:p>
          <a:p>
            <a:r>
              <a:rPr lang="en-US" i="1" dirty="0" smtClean="0"/>
              <a:t>Either-Or</a:t>
            </a:r>
            <a:r>
              <a:rPr lang="en-US" dirty="0" smtClean="0"/>
              <a:t>, 1843</a:t>
            </a:r>
          </a:p>
          <a:p>
            <a:r>
              <a:rPr lang="en-US" i="1" dirty="0" smtClean="0"/>
              <a:t>Fear and Trembling</a:t>
            </a:r>
            <a:r>
              <a:rPr lang="en-US" dirty="0" smtClean="0"/>
              <a:t>, 1843</a:t>
            </a:r>
          </a:p>
          <a:p>
            <a:r>
              <a:rPr lang="en-US" i="1" dirty="0" smtClean="0"/>
              <a:t>Stages on Life’s Way</a:t>
            </a:r>
            <a:r>
              <a:rPr lang="en-US" dirty="0" smtClean="0"/>
              <a:t>, 1845</a:t>
            </a:r>
          </a:p>
          <a:p>
            <a:r>
              <a:rPr lang="en-US" dirty="0" smtClean="0"/>
              <a:t>Aesthetic – Ethical - Religious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Either- Or, 1843</a:t>
            </a:r>
            <a:endParaRPr lang="en-US" dirty="0"/>
          </a:p>
        </p:txBody>
      </p:sp>
      <p:sp>
        <p:nvSpPr>
          <p:cNvPr id="3" name="Content Placeholder 2"/>
          <p:cNvSpPr>
            <a:spLocks noGrp="1"/>
          </p:cNvSpPr>
          <p:nvPr>
            <p:ph sz="quarter" idx="1"/>
          </p:nvPr>
        </p:nvSpPr>
        <p:spPr/>
        <p:txBody>
          <a:bodyPr/>
          <a:lstStyle/>
          <a:p>
            <a:r>
              <a:rPr lang="en-US" dirty="0" smtClean="0"/>
              <a:t>The Aesthetic: “Diary of the Seducer”</a:t>
            </a:r>
          </a:p>
          <a:p>
            <a:endParaRPr lang="en-US" dirty="0" smtClean="0"/>
          </a:p>
          <a:p>
            <a:r>
              <a:rPr lang="en-US" dirty="0" smtClean="0"/>
              <a:t>The Ethical: “Assessor William”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7467600" cy="1214446"/>
          </a:xfrm>
        </p:spPr>
        <p:txBody>
          <a:bodyPr>
            <a:normAutofit fontScale="90000"/>
          </a:bodyPr>
          <a:lstStyle/>
          <a:p>
            <a:r>
              <a:rPr lang="en-US" dirty="0" smtClean="0"/>
              <a:t/>
            </a:r>
            <a:br>
              <a:rPr lang="en-US" dirty="0" smtClean="0"/>
            </a:br>
            <a:r>
              <a:rPr lang="en-US" dirty="0" smtClean="0"/>
              <a:t/>
            </a:r>
            <a:br>
              <a:rPr lang="en-US" dirty="0" smtClean="0"/>
            </a:br>
            <a:r>
              <a:rPr lang="en-US" dirty="0" smtClean="0"/>
              <a:t>Fear and Trembling, 1843</a:t>
            </a:r>
            <a:br>
              <a:rPr lang="en-US" dirty="0" smtClean="0"/>
            </a:br>
            <a:r>
              <a:rPr lang="en-US" dirty="0" smtClean="0"/>
              <a:t>Stages on Life’s Way, 1845</a:t>
            </a:r>
            <a:br>
              <a:rPr lang="en-US" dirty="0" smtClean="0"/>
            </a:br>
            <a:endParaRPr lang="en-US" dirty="0"/>
          </a:p>
        </p:txBody>
      </p:sp>
      <p:sp>
        <p:nvSpPr>
          <p:cNvPr id="3" name="Content Placeholder 2"/>
          <p:cNvSpPr>
            <a:spLocks noGrp="1"/>
          </p:cNvSpPr>
          <p:nvPr>
            <p:ph sz="quarter" idx="1"/>
          </p:nvPr>
        </p:nvSpPr>
        <p:spPr>
          <a:xfrm>
            <a:off x="457200" y="2143116"/>
            <a:ext cx="7467600" cy="4330836"/>
          </a:xfrm>
        </p:spPr>
        <p:txBody>
          <a:bodyPr/>
          <a:lstStyle/>
          <a:p>
            <a:r>
              <a:rPr lang="en-US" dirty="0" smtClean="0"/>
              <a:t>The Knight of Faith</a:t>
            </a:r>
          </a:p>
          <a:p>
            <a:endParaRPr lang="en-US" dirty="0" smtClean="0"/>
          </a:p>
          <a:p>
            <a:r>
              <a:rPr lang="en-US" dirty="0" smtClean="0"/>
              <a:t>The Religious</a:t>
            </a:r>
          </a:p>
          <a:p>
            <a:endParaRPr lang="en-US" dirty="0" smtClean="0"/>
          </a:p>
          <a:p>
            <a:r>
              <a:rPr lang="en-US" dirty="0" smtClean="0"/>
              <a:t>Leap of Faith</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Welfare State and Existentialism</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t>Danish welfare society:</a:t>
            </a:r>
          </a:p>
          <a:p>
            <a:r>
              <a:rPr lang="en-US" dirty="0" smtClean="0"/>
              <a:t>Healthcare</a:t>
            </a:r>
          </a:p>
          <a:p>
            <a:r>
              <a:rPr lang="en-US" dirty="0" smtClean="0"/>
              <a:t>Maternity Leave / Parental Leave</a:t>
            </a:r>
          </a:p>
          <a:p>
            <a:r>
              <a:rPr lang="en-US" dirty="0" smtClean="0"/>
              <a:t>Unemployment and benefits</a:t>
            </a:r>
          </a:p>
          <a:p>
            <a:r>
              <a:rPr lang="en-US" dirty="0" smtClean="0"/>
              <a:t>Vacation</a:t>
            </a:r>
          </a:p>
          <a:p>
            <a:r>
              <a:rPr lang="en-US" dirty="0" smtClean="0"/>
              <a:t>Education</a:t>
            </a:r>
          </a:p>
          <a:p>
            <a:r>
              <a:rPr lang="en-US" dirty="0" smtClean="0"/>
              <a:t>Retirement benefits</a:t>
            </a:r>
          </a:p>
          <a:p>
            <a:endParaRPr lang="en-US" dirty="0" smtClean="0"/>
          </a:p>
          <a:p>
            <a:r>
              <a:rPr lang="en-US" dirty="0" smtClean="0"/>
              <a:t>Registration</a:t>
            </a:r>
          </a:p>
          <a:p>
            <a:endParaRPr lang="en-US" dirty="0" smtClean="0"/>
          </a:p>
          <a:p>
            <a:r>
              <a:rPr lang="en-US" dirty="0" smtClean="0"/>
              <a:t>Taxes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1403</TotalTime>
  <Words>1812</Words>
  <Application>Microsoft Office PowerPoint</Application>
  <PresentationFormat>On-screen Show (4:3)</PresentationFormat>
  <Paragraphs>180</Paragraphs>
  <Slides>22</Slides>
  <Notes>13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Oriel</vt:lpstr>
      <vt:lpstr>Men who Batter Women</vt:lpstr>
      <vt:lpstr>Henrik Stangerup 1937-1998</vt:lpstr>
      <vt:lpstr>Henrik Stangerup, 1937-1998</vt:lpstr>
      <vt:lpstr>The need for guilt</vt:lpstr>
      <vt:lpstr>Søren Kierkegaard, 1813-1855</vt:lpstr>
      <vt:lpstr>Kierkegaard and Existentialism</vt:lpstr>
      <vt:lpstr>Either- Or, 1843</vt:lpstr>
      <vt:lpstr>  Fear and Trembling, 1843 Stages on Life’s Way, 1845 </vt:lpstr>
      <vt:lpstr>The Welfare State and Existentialism</vt:lpstr>
      <vt:lpstr>Kierkegaard’s Influence on Stangerup</vt:lpstr>
      <vt:lpstr>Around 1973</vt:lpstr>
      <vt:lpstr>Political Reflections </vt:lpstr>
      <vt:lpstr>Summary of The Man Who Wanted To Be Guilty</vt:lpstr>
      <vt:lpstr>Summary, continued</vt:lpstr>
      <vt:lpstr>Torben’s Copenhagen </vt:lpstr>
      <vt:lpstr>The Bonsai Trees</vt:lpstr>
      <vt:lpstr>The Number Three</vt:lpstr>
      <vt:lpstr>The Role of Women</vt:lpstr>
      <vt:lpstr>The Role of Women, continued</vt:lpstr>
      <vt:lpstr>The Child-Raising Debate </vt:lpstr>
      <vt:lpstr>Happiness Park</vt:lpstr>
      <vt:lpstr>Questions for Discussion </vt:lpstr>
    </vt:vector>
  </TitlesOfParts>
  <Company>Condor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 who Batter Women</dc:title>
  <dc:creator>Nete</dc:creator>
  <cp:lastModifiedBy>Jorg</cp:lastModifiedBy>
  <cp:revision>32</cp:revision>
  <dcterms:created xsi:type="dcterms:W3CDTF">2010-02-17T00:04:18Z</dcterms:created>
  <dcterms:modified xsi:type="dcterms:W3CDTF">2011-02-16T20:13:07Z</dcterms:modified>
</cp:coreProperties>
</file>