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87" r:id="rId9"/>
    <p:sldId id="263" r:id="rId10"/>
    <p:sldId id="264" r:id="rId11"/>
    <p:sldId id="265" r:id="rId12"/>
    <p:sldId id="268" r:id="rId13"/>
    <p:sldId id="266" r:id="rId14"/>
    <p:sldId id="269" r:id="rId15"/>
    <p:sldId id="267" r:id="rId16"/>
    <p:sldId id="270" r:id="rId17"/>
    <p:sldId id="271" r:id="rId18"/>
    <p:sldId id="272" r:id="rId19"/>
    <p:sldId id="277" r:id="rId20"/>
    <p:sldId id="278" r:id="rId21"/>
    <p:sldId id="279" r:id="rId22"/>
    <p:sldId id="280" r:id="rId23"/>
    <p:sldId id="28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96" y="-4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F78E87F-7D2E-4DF2-B8E4-9179C0F502B2}" type="datetimeFigureOut">
              <a:rPr lang="en-US" smtClean="0"/>
              <a:pPr/>
              <a:t>2/11/2011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C48E877-7270-4F59-84DC-C816169195E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B45387-B2BE-4745-AA00-D600BF6F858D}" type="datetimeFigureOut">
              <a:rPr lang="en-US" smtClean="0"/>
              <a:t>2/11/2011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7B4FF4-EB08-4438-894D-D54635F298A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717126-515B-4790-AA0A-ED5E13F0C4AA}" type="slidenum">
              <a:rPr lang="en-US"/>
              <a:pPr/>
              <a:t>8</a:t>
            </a:fld>
            <a:endParaRPr lang="en-US"/>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8002B0-5D93-42F2-8DB5-AF793BE35747}" type="slidenum">
              <a:rPr lang="en-US"/>
              <a:pPr/>
              <a:t>19</a:t>
            </a:fld>
            <a:endParaRPr lang="en-US"/>
          </a:p>
        </p:txBody>
      </p:sp>
      <p:sp>
        <p:nvSpPr>
          <p:cNvPr id="8194" name="Rectangle 2"/>
          <p:cNvSpPr>
            <a:spLocks noRo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82B6CB-D702-4510-85E4-175BA3635CF3}" type="slidenum">
              <a:rPr lang="en-US"/>
              <a:pPr/>
              <a:t>20</a:t>
            </a:fld>
            <a:endParaRPr lang="en-US"/>
          </a:p>
        </p:txBody>
      </p:sp>
      <p:sp>
        <p:nvSpPr>
          <p:cNvPr id="12290" name="Rectangle 2"/>
          <p:cNvSpPr>
            <a:spLocks noRo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US"/>
              <a:t>that a woman is to create a woman who will replace the sexual role that women play in society</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551627-5DCB-45EF-A95F-ABB92B25BDD1}" type="slidenum">
              <a:rPr lang="en-US"/>
              <a:pPr/>
              <a:t>21</a:t>
            </a:fld>
            <a:endParaRPr lang="en-US"/>
          </a:p>
        </p:txBody>
      </p:sp>
      <p:sp>
        <p:nvSpPr>
          <p:cNvPr id="10242" name="Rectangle 2"/>
          <p:cNvSpPr>
            <a:spLocks noRo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43F8BF-29D4-452C-8237-D9E9726F9DC2}" type="slidenum">
              <a:rPr lang="en-US"/>
              <a:pPr/>
              <a:t>22</a:t>
            </a:fld>
            <a:endParaRPr lang="en-US"/>
          </a:p>
        </p:txBody>
      </p:sp>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p:txBody>
          <a:bodyPr/>
          <a:lstStyle/>
          <a:p>
            <a:r>
              <a:rPr lang="en-US"/>
              <a:t>First one at 2:40- introduces to brother and wife</a:t>
            </a:r>
          </a:p>
          <a:p>
            <a:r>
              <a:rPr lang="en-US"/>
              <a:t>Montage: </a:t>
            </a:r>
          </a:p>
          <a:p>
            <a:r>
              <a:rPr lang="en-US"/>
              <a:t>funeral</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706A3C-E56F-4B89-9FBD-852B819C9092}" type="slidenum">
              <a:rPr lang="en-US"/>
              <a:pPr/>
              <a:t>23</a:t>
            </a:fld>
            <a:endParaRPr lang="en-US"/>
          </a:p>
        </p:txBody>
      </p:sp>
      <p:sp>
        <p:nvSpPr>
          <p:cNvPr id="14338" name="Rectangle 2"/>
          <p:cNvSpPr>
            <a:spLocks noRo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E72F7482-0DA7-48EE-82CD-085FD832A28D}" type="datetimeFigureOut">
              <a:rPr lang="en-US" smtClean="0"/>
              <a:pPr/>
              <a:t>2/11/2011</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65B9AA3-C312-4DC8-B991-AA8BE8A0A5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72F7482-0DA7-48EE-82CD-085FD832A28D}" type="datetimeFigureOut">
              <a:rPr lang="en-US" smtClean="0"/>
              <a:pPr/>
              <a:t>2/11/2011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B9AA3-C312-4DC8-B991-AA8BE8A0A5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72F7482-0DA7-48EE-82CD-085FD832A28D}" type="datetimeFigureOut">
              <a:rPr lang="en-US" smtClean="0"/>
              <a:pPr/>
              <a:t>2/11/2011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5B9AA3-C312-4DC8-B991-AA8BE8A0A5D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4642F20C-C6BD-41D8-8FDF-BA5A05D3A02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E72F7482-0DA7-48EE-82CD-085FD832A28D}" type="datetimeFigureOut">
              <a:rPr lang="en-US" smtClean="0"/>
              <a:pPr/>
              <a:t>2/11/2011</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565B9AA3-C312-4DC8-B991-AA8BE8A0A5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E72F7482-0DA7-48EE-82CD-085FD832A28D}" type="datetimeFigureOut">
              <a:rPr lang="en-US" smtClean="0"/>
              <a:pPr/>
              <a:t>2/11/2011</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565B9AA3-C312-4DC8-B991-AA8BE8A0A5D4}"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E72F7482-0DA7-48EE-82CD-085FD832A28D}" type="datetimeFigureOut">
              <a:rPr lang="en-US" smtClean="0"/>
              <a:pPr/>
              <a:t>2/11/2011</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565B9AA3-C312-4DC8-B991-AA8BE8A0A5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E72F7482-0DA7-48EE-82CD-085FD832A28D}" type="datetimeFigureOut">
              <a:rPr lang="en-US" smtClean="0"/>
              <a:pPr/>
              <a:t>2/11/2011</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565B9AA3-C312-4DC8-B991-AA8BE8A0A5D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72F7482-0DA7-48EE-82CD-085FD832A28D}" type="datetimeFigureOut">
              <a:rPr lang="en-US" smtClean="0"/>
              <a:pPr/>
              <a:t>2/11/2011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5B9AA3-C312-4DC8-B991-AA8BE8A0A5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E72F7482-0DA7-48EE-82CD-085FD832A28D}" type="datetimeFigureOut">
              <a:rPr lang="en-US" smtClean="0"/>
              <a:pPr/>
              <a:t>2/11/2011</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565B9AA3-C312-4DC8-B991-AA8BE8A0A5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E72F7482-0DA7-48EE-82CD-085FD832A28D}" type="datetimeFigureOut">
              <a:rPr lang="en-US" smtClean="0"/>
              <a:pPr/>
              <a:t>2/11/2011</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565B9AA3-C312-4DC8-B991-AA8BE8A0A5D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E72F7482-0DA7-48EE-82CD-085FD832A28D}" type="datetimeFigureOut">
              <a:rPr lang="en-US" smtClean="0"/>
              <a:pPr/>
              <a:t>2/11/2011</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565B9AA3-C312-4DC8-B991-AA8BE8A0A5D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72F7482-0DA7-48EE-82CD-085FD832A28D}" type="datetimeFigureOut">
              <a:rPr lang="en-US" smtClean="0"/>
              <a:pPr/>
              <a:t>2/11/2011</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65B9AA3-C312-4DC8-B991-AA8BE8A0A5D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linktv.org/programs/mechanical_lov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http://www.youtube.com/watch?v=shCqzZzghW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youtube.com/watch?v=okys0IX-2WU&amp;feature=related"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Female and Male Perspectives</a:t>
            </a:r>
            <a:endParaRPr lang="en-US" dirty="0"/>
          </a:p>
        </p:txBody>
      </p:sp>
      <p:sp>
        <p:nvSpPr>
          <p:cNvPr id="3" name="Subtitle 2"/>
          <p:cNvSpPr>
            <a:spLocks noGrp="1"/>
          </p:cNvSpPr>
          <p:nvPr>
            <p:ph type="subTitle" idx="1"/>
          </p:nvPr>
        </p:nvSpPr>
        <p:spPr/>
        <p:txBody>
          <a:bodyPr/>
          <a:lstStyle/>
          <a:p>
            <a:r>
              <a:rPr lang="en-US" dirty="0" smtClean="0"/>
              <a:t>“The Creation of Bianca” </a:t>
            </a:r>
          </a:p>
          <a:p>
            <a:r>
              <a:rPr lang="en-US" dirty="0" smtClean="0"/>
              <a:t>by </a:t>
            </a:r>
            <a:r>
              <a:rPr lang="en-US" dirty="0" err="1" smtClean="0"/>
              <a:t>Dorrit</a:t>
            </a:r>
            <a:r>
              <a:rPr lang="en-US" dirty="0" smtClean="0"/>
              <a:t> </a:t>
            </a:r>
            <a:r>
              <a:rPr lang="en-US" dirty="0" err="1" smtClean="0"/>
              <a:t>Willumsen</a:t>
            </a:r>
            <a:r>
              <a:rPr lang="en-US" dirty="0" smtClean="0"/>
              <a:t>, 1981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Robots and Love</a:t>
            </a:r>
            <a:endParaRPr lang="en-US" dirty="0"/>
          </a:p>
        </p:txBody>
      </p:sp>
      <p:sp>
        <p:nvSpPr>
          <p:cNvPr id="3" name="Content Placeholder 2"/>
          <p:cNvSpPr>
            <a:spLocks noGrp="1"/>
          </p:cNvSpPr>
          <p:nvPr>
            <p:ph idx="1"/>
          </p:nvPr>
        </p:nvSpPr>
        <p:spPr/>
        <p:txBody>
          <a:bodyPr/>
          <a:lstStyle/>
          <a:p>
            <a:r>
              <a:rPr lang="en-US" dirty="0" smtClean="0"/>
              <a:t>Marge </a:t>
            </a:r>
            <a:r>
              <a:rPr lang="en-US" dirty="0" err="1" smtClean="0"/>
              <a:t>Piercy</a:t>
            </a:r>
            <a:r>
              <a:rPr lang="en-US" dirty="0" smtClean="0"/>
              <a:t> – </a:t>
            </a:r>
            <a:r>
              <a:rPr lang="en-US" b="1" i="1" dirty="0" smtClean="0"/>
              <a:t>He, She and It</a:t>
            </a:r>
            <a:r>
              <a:rPr lang="en-US" dirty="0" smtClean="0"/>
              <a:t>, 1991</a:t>
            </a:r>
          </a:p>
          <a:p>
            <a:r>
              <a:rPr lang="en-US" dirty="0" err="1" smtClean="0"/>
              <a:t>Phie</a:t>
            </a:r>
            <a:r>
              <a:rPr lang="en-US" dirty="0" smtClean="0"/>
              <a:t> Ambo – </a:t>
            </a:r>
            <a:r>
              <a:rPr lang="en-US" b="1" i="1" dirty="0" smtClean="0"/>
              <a:t>Mechanical Love</a:t>
            </a:r>
            <a:r>
              <a:rPr lang="en-US" dirty="0" smtClean="0"/>
              <a:t>, 2007, movie, 79 min.</a:t>
            </a:r>
          </a:p>
          <a:p>
            <a:r>
              <a:rPr lang="en-US" dirty="0" smtClean="0">
                <a:hlinkClick r:id="rId2"/>
              </a:rPr>
              <a:t>http://www.linktv.org/programs/mechanical_love</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Love and Robots</a:t>
            </a:r>
            <a:endParaRPr lang="en-US" dirty="0"/>
          </a:p>
        </p:txBody>
      </p:sp>
      <p:sp>
        <p:nvSpPr>
          <p:cNvPr id="3" name="Content Placeholder 2"/>
          <p:cNvSpPr>
            <a:spLocks noGrp="1"/>
          </p:cNvSpPr>
          <p:nvPr>
            <p:ph idx="1"/>
          </p:nvPr>
        </p:nvSpPr>
        <p:spPr/>
        <p:txBody>
          <a:bodyPr>
            <a:normAutofit lnSpcReduction="10000"/>
          </a:bodyPr>
          <a:lstStyle/>
          <a:p>
            <a:r>
              <a:rPr lang="en-US" dirty="0" smtClean="0"/>
              <a:t>The need for love fulfilled by a baby seal</a:t>
            </a:r>
          </a:p>
          <a:p>
            <a:r>
              <a:rPr lang="en-US" dirty="0" smtClean="0"/>
              <a:t>Brain scans prove that the baby seal stimulates feelings of joy</a:t>
            </a:r>
          </a:p>
          <a:p>
            <a:r>
              <a:rPr lang="en-US" dirty="0" smtClean="0"/>
              <a:t>What is the soul? </a:t>
            </a:r>
          </a:p>
          <a:p>
            <a:r>
              <a:rPr lang="en-US" dirty="0" smtClean="0"/>
              <a:t>Are soul and body one?</a:t>
            </a:r>
          </a:p>
          <a:p>
            <a:r>
              <a:rPr lang="en-US" dirty="0" smtClean="0"/>
              <a:t>The robot is the answer to loneliness?</a:t>
            </a:r>
          </a:p>
          <a:p>
            <a:r>
              <a:rPr lang="en-US" dirty="0" smtClean="0"/>
              <a:t>We need to feel needed</a:t>
            </a:r>
          </a:p>
          <a:p>
            <a:r>
              <a:rPr lang="en-US" dirty="0" smtClean="0"/>
              <a:t>Can love be programmed?</a:t>
            </a:r>
          </a:p>
          <a:p>
            <a:r>
              <a:rPr lang="en-US" dirty="0" smtClean="0"/>
              <a:t>Loving acts produce brain-paths of love</a:t>
            </a:r>
          </a:p>
          <a:p>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Robots as an expansion of our life</a:t>
            </a:r>
          </a:p>
          <a:p>
            <a:r>
              <a:rPr lang="en-US" dirty="0" smtClean="0"/>
              <a:t>Robot ethics? </a:t>
            </a:r>
          </a:p>
          <a:p>
            <a:r>
              <a:rPr lang="en-US" dirty="0" smtClean="0"/>
              <a:t>Harming robots = harming humans?</a:t>
            </a:r>
          </a:p>
          <a:p>
            <a:r>
              <a:rPr lang="en-US" dirty="0" smtClean="0"/>
              <a:t>Therapeutic robots</a:t>
            </a:r>
          </a:p>
          <a:p>
            <a:r>
              <a:rPr lang="en-US" dirty="0" smtClean="0"/>
              <a:t>Concern with social and human factors</a:t>
            </a:r>
          </a:p>
          <a:p>
            <a:r>
              <a:rPr lang="en-US" dirty="0" smtClean="0"/>
              <a:t>Nature – culture</a:t>
            </a:r>
          </a:p>
          <a:p>
            <a:r>
              <a:rPr lang="en-US" dirty="0" smtClean="0"/>
              <a:t>What are feelings?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Pygmalion</a:t>
            </a:r>
            <a:br>
              <a:rPr lang="en-US" dirty="0" smtClean="0"/>
            </a:br>
            <a:r>
              <a:rPr lang="en-US" dirty="0" smtClean="0"/>
              <a:t>-Myth</a:t>
            </a:r>
            <a:endParaRPr lang="en-US" dirty="0"/>
          </a:p>
        </p:txBody>
      </p:sp>
      <p:sp>
        <p:nvSpPr>
          <p:cNvPr id="3" name="Content Placeholder 2"/>
          <p:cNvSpPr>
            <a:spLocks noGrp="1"/>
          </p:cNvSpPr>
          <p:nvPr>
            <p:ph idx="1"/>
          </p:nvPr>
        </p:nvSpPr>
        <p:spPr>
          <a:xfrm>
            <a:off x="0" y="1882808"/>
            <a:ext cx="8686800" cy="4572000"/>
          </a:xfrm>
        </p:spPr>
        <p:txBody>
          <a:bodyPr>
            <a:normAutofit fontScale="92500" lnSpcReduction="10000"/>
          </a:bodyPr>
          <a:lstStyle/>
          <a:p>
            <a:endParaRPr lang="en-US" dirty="0" smtClean="0"/>
          </a:p>
          <a:p>
            <a:endParaRPr lang="en-US" dirty="0" smtClean="0"/>
          </a:p>
          <a:p>
            <a:endParaRPr lang="en-US" dirty="0" smtClean="0"/>
          </a:p>
          <a:p>
            <a:endParaRPr lang="en-US" dirty="0" smtClean="0"/>
          </a:p>
          <a:p>
            <a:endParaRPr lang="en-US" dirty="0" smtClean="0"/>
          </a:p>
          <a:p>
            <a:r>
              <a:rPr lang="en-US" dirty="0" smtClean="0"/>
              <a:t>George Frederick Watts</a:t>
            </a:r>
            <a:br>
              <a:rPr lang="en-US" dirty="0" smtClean="0"/>
            </a:br>
            <a:r>
              <a:rPr lang="en-US" dirty="0" smtClean="0"/>
              <a:t>1817–1904 </a:t>
            </a:r>
            <a:br>
              <a:rPr lang="en-US" dirty="0" smtClean="0"/>
            </a:br>
            <a:r>
              <a:rPr lang="en-US" dirty="0" smtClean="0"/>
              <a:t>Wife of Pygmalion 1868</a:t>
            </a:r>
            <a:br>
              <a:rPr lang="en-US" dirty="0" smtClean="0"/>
            </a:br>
            <a:r>
              <a:rPr lang="en-US" dirty="0" smtClean="0"/>
              <a:t>Oil on canvas  26.25 x 21 ins</a:t>
            </a:r>
            <a:br>
              <a:rPr lang="en-US" dirty="0" smtClean="0"/>
            </a:br>
            <a:r>
              <a:rPr lang="en-US" dirty="0" err="1" smtClean="0"/>
              <a:t>Buscot</a:t>
            </a:r>
            <a:r>
              <a:rPr lang="en-US" dirty="0" smtClean="0"/>
              <a:t> Park, </a:t>
            </a:r>
            <a:r>
              <a:rPr lang="en-US" dirty="0" err="1" smtClean="0"/>
              <a:t>Oxfordshire</a:t>
            </a:r>
            <a:r>
              <a:rPr lang="en-US" dirty="0" smtClean="0"/>
              <a:t>, England</a:t>
            </a:r>
            <a:endParaRPr lang="en-US" dirty="0"/>
          </a:p>
        </p:txBody>
      </p:sp>
      <p:pic>
        <p:nvPicPr>
          <p:cNvPr id="4" name="Picture 3" descr="pygmalion.jpg"/>
          <p:cNvPicPr>
            <a:picLocks noChangeAspect="1"/>
          </p:cNvPicPr>
          <p:nvPr/>
        </p:nvPicPr>
        <p:blipFill>
          <a:blip r:embed="rId2" cstate="print"/>
          <a:stretch>
            <a:fillRect/>
          </a:stretch>
        </p:blipFill>
        <p:spPr>
          <a:xfrm>
            <a:off x="5357818" y="500043"/>
            <a:ext cx="3804650" cy="4717766"/>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Pygmalion-Myth</a:t>
            </a:r>
            <a:endParaRPr lang="en-US" dirty="0"/>
          </a:p>
        </p:txBody>
      </p:sp>
      <p:sp>
        <p:nvSpPr>
          <p:cNvPr id="3" name="Content Placeholder 2"/>
          <p:cNvSpPr>
            <a:spLocks noGrp="1"/>
          </p:cNvSpPr>
          <p:nvPr>
            <p:ph idx="1"/>
          </p:nvPr>
        </p:nvSpPr>
        <p:spPr>
          <a:xfrm>
            <a:off x="457200" y="1882808"/>
            <a:ext cx="8229600" cy="4975192"/>
          </a:xfrm>
        </p:spPr>
        <p:txBody>
          <a:bodyPr>
            <a:normAutofit fontScale="92500"/>
          </a:bodyPr>
          <a:lstStyle/>
          <a:p>
            <a:r>
              <a:rPr lang="en-US" dirty="0" smtClean="0"/>
              <a:t>Creation-myth</a:t>
            </a:r>
          </a:p>
          <a:p>
            <a:r>
              <a:rPr lang="en-US" dirty="0" smtClean="0"/>
              <a:t>Personal vanity creates another person</a:t>
            </a:r>
          </a:p>
          <a:p>
            <a:r>
              <a:rPr lang="en-US" dirty="0" smtClean="0"/>
              <a:t>Criticism of the ideal picture we tend to create</a:t>
            </a:r>
          </a:p>
          <a:p>
            <a:r>
              <a:rPr lang="en-US" dirty="0" smtClean="0"/>
              <a:t>Criticism of the propensity of males to create dreams about the perfect woman – without thinking of the inner qualities</a:t>
            </a:r>
          </a:p>
          <a:p>
            <a:r>
              <a:rPr lang="en-US" dirty="0" smtClean="0"/>
              <a:t>What dies and decays is beautiful in contrast to what remains artificially unchanging</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Gender-expectations</a:t>
            </a:r>
            <a:endParaRPr lang="en-US" dirty="0"/>
          </a:p>
        </p:txBody>
      </p:sp>
      <p:sp>
        <p:nvSpPr>
          <p:cNvPr id="3" name="Content Placeholder 2"/>
          <p:cNvSpPr>
            <a:spLocks noGrp="1"/>
          </p:cNvSpPr>
          <p:nvPr>
            <p:ph idx="1"/>
          </p:nvPr>
        </p:nvSpPr>
        <p:spPr/>
        <p:txBody>
          <a:bodyPr>
            <a:normAutofit/>
          </a:bodyPr>
          <a:lstStyle/>
          <a:p>
            <a:r>
              <a:rPr lang="en-US" dirty="0" smtClean="0"/>
              <a:t>A collective myth about the differences in gender between male and female</a:t>
            </a:r>
          </a:p>
          <a:p>
            <a:r>
              <a:rPr lang="en-US" dirty="0" smtClean="0"/>
              <a:t>Programming from birth</a:t>
            </a:r>
          </a:p>
          <a:p>
            <a:r>
              <a:rPr lang="en-US" dirty="0" smtClean="0"/>
              <a:t>New research: minor differences</a:t>
            </a:r>
          </a:p>
          <a:p>
            <a:r>
              <a:rPr lang="en-US" dirty="0" smtClean="0"/>
              <a:t>Even in ‘classical’ areas: math, communication, aggressive behavior</a:t>
            </a:r>
          </a:p>
          <a:p>
            <a:r>
              <a:rPr lang="en-US" dirty="0" smtClean="0"/>
              <a:t>Social programming</a:t>
            </a:r>
          </a:p>
          <a:p>
            <a:r>
              <a:rPr lang="en-US" dirty="0" smtClean="0"/>
              <a:t>Prejudices and expectations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Programmed for Love</a:t>
            </a:r>
            <a:endParaRPr lang="en-US" dirty="0"/>
          </a:p>
        </p:txBody>
      </p:sp>
      <p:sp>
        <p:nvSpPr>
          <p:cNvPr id="3" name="Content Placeholder 2"/>
          <p:cNvSpPr>
            <a:spLocks noGrp="1"/>
          </p:cNvSpPr>
          <p:nvPr>
            <p:ph idx="1"/>
          </p:nvPr>
        </p:nvSpPr>
        <p:spPr>
          <a:xfrm>
            <a:off x="457200" y="1882808"/>
            <a:ext cx="8229600" cy="4975192"/>
          </a:xfrm>
        </p:spPr>
        <p:txBody>
          <a:bodyPr>
            <a:normAutofit fontScale="85000" lnSpcReduction="20000"/>
          </a:bodyPr>
          <a:lstStyle/>
          <a:p>
            <a:r>
              <a:rPr lang="en-US" dirty="0" err="1" smtClean="0"/>
              <a:t>Liv</a:t>
            </a:r>
            <a:r>
              <a:rPr lang="en-US" dirty="0" smtClean="0"/>
              <a:t>, the narrator, an engineer,</a:t>
            </a:r>
            <a:r>
              <a:rPr lang="en-US" dirty="0" smtClean="0"/>
              <a:t> </a:t>
            </a:r>
            <a:r>
              <a:rPr lang="en-US" dirty="0" smtClean="0"/>
              <a:t>creates Bianca</a:t>
            </a:r>
          </a:p>
          <a:p>
            <a:r>
              <a:rPr lang="en-US" dirty="0" smtClean="0"/>
              <a:t>Bianca, </a:t>
            </a:r>
            <a:r>
              <a:rPr lang="en-US" dirty="0" smtClean="0"/>
              <a:t>female robot created to replace </a:t>
            </a:r>
            <a:r>
              <a:rPr lang="en-US" dirty="0" smtClean="0"/>
              <a:t>women and channel the aggressions of men</a:t>
            </a:r>
            <a:endParaRPr lang="en-US" dirty="0" smtClean="0"/>
          </a:p>
          <a:p>
            <a:r>
              <a:rPr lang="en-US" dirty="0" smtClean="0"/>
              <a:t>Male classmate </a:t>
            </a:r>
            <a:r>
              <a:rPr lang="en-US" dirty="0" smtClean="0"/>
              <a:t>from the </a:t>
            </a:r>
            <a:r>
              <a:rPr lang="en-US" dirty="0" smtClean="0"/>
              <a:t>university, with whom </a:t>
            </a:r>
            <a:r>
              <a:rPr lang="en-US" dirty="0" err="1" smtClean="0"/>
              <a:t>Liv</a:t>
            </a:r>
            <a:r>
              <a:rPr lang="en-US" dirty="0" smtClean="0"/>
              <a:t> becomes somewhat intimate</a:t>
            </a:r>
            <a:endParaRPr lang="en-US" dirty="0" smtClean="0"/>
          </a:p>
          <a:p>
            <a:r>
              <a:rPr lang="en-US" dirty="0" err="1" smtClean="0"/>
              <a:t>Liv’s</a:t>
            </a:r>
            <a:r>
              <a:rPr lang="en-US" dirty="0" smtClean="0"/>
              <a:t> </a:t>
            </a:r>
            <a:r>
              <a:rPr lang="en-US" dirty="0" smtClean="0"/>
              <a:t>mother </a:t>
            </a:r>
            <a:r>
              <a:rPr lang="en-US" dirty="0" smtClean="0"/>
              <a:t>talks to </a:t>
            </a:r>
            <a:r>
              <a:rPr lang="en-US" dirty="0" err="1" smtClean="0"/>
              <a:t>Liv</a:t>
            </a:r>
            <a:r>
              <a:rPr lang="en-US" dirty="0" smtClean="0"/>
              <a:t> about </a:t>
            </a:r>
            <a:r>
              <a:rPr lang="en-US" dirty="0" smtClean="0"/>
              <a:t>Bianca and her characteristics</a:t>
            </a:r>
            <a:endParaRPr lang="en-US" dirty="0" smtClean="0"/>
          </a:p>
          <a:p>
            <a:r>
              <a:rPr lang="en-US" dirty="0" err="1" smtClean="0"/>
              <a:t>Dica</a:t>
            </a:r>
            <a:r>
              <a:rPr lang="en-US" dirty="0" smtClean="0"/>
              <a:t>, </a:t>
            </a:r>
            <a:r>
              <a:rPr lang="en-US" dirty="0" smtClean="0"/>
              <a:t>the mother who  concentrates on the essential thing in life: love – and her child</a:t>
            </a:r>
          </a:p>
          <a:p>
            <a:r>
              <a:rPr lang="en-US" dirty="0" smtClean="0"/>
              <a:t>The child is brought up with robots</a:t>
            </a:r>
          </a:p>
          <a:p>
            <a:r>
              <a:rPr lang="en-US" dirty="0" smtClean="0"/>
              <a:t>The father, </a:t>
            </a:r>
            <a:r>
              <a:rPr lang="en-US" dirty="0" err="1" smtClean="0"/>
              <a:t>Orf</a:t>
            </a:r>
            <a:r>
              <a:rPr lang="en-US" dirty="0" smtClean="0"/>
              <a:t>, works and creates a monster mutated scorpion that can kill and ruin everything – his child!</a:t>
            </a:r>
            <a:endParaRPr lang="en-US" dirty="0"/>
          </a:p>
        </p:txBody>
      </p:sp>
      <p:pic>
        <p:nvPicPr>
          <p:cNvPr id="4" name="Picture 4"/>
          <p:cNvPicPr>
            <a:picLocks noChangeAspect="1" noChangeArrowheads="1"/>
          </p:cNvPicPr>
          <p:nvPr/>
        </p:nvPicPr>
        <p:blipFill>
          <a:blip r:embed="rId2" cstate="print"/>
          <a:srcRect/>
          <a:stretch>
            <a:fillRect/>
          </a:stretch>
        </p:blipFill>
        <p:spPr bwMode="auto">
          <a:xfrm>
            <a:off x="7596336" y="260648"/>
            <a:ext cx="1276350" cy="144780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500042"/>
            <a:ext cx="8686800" cy="5954766"/>
          </a:xfrm>
        </p:spPr>
        <p:txBody>
          <a:bodyPr>
            <a:normAutofit fontScale="92500" lnSpcReduction="20000"/>
          </a:bodyPr>
          <a:lstStyle/>
          <a:p>
            <a:r>
              <a:rPr lang="en-US" dirty="0" smtClean="0"/>
              <a:t>The mutation kills the child and </a:t>
            </a:r>
            <a:r>
              <a:rPr lang="en-US" dirty="0" err="1" smtClean="0"/>
              <a:t>Dica</a:t>
            </a:r>
            <a:r>
              <a:rPr lang="en-US" dirty="0" smtClean="0"/>
              <a:t> leaves her house with her golden credit card</a:t>
            </a:r>
          </a:p>
          <a:p>
            <a:r>
              <a:rPr lang="en-US" dirty="0" smtClean="0"/>
              <a:t>The mutation’s point of view: self-defense</a:t>
            </a:r>
          </a:p>
          <a:p>
            <a:r>
              <a:rPr lang="en-US" dirty="0" smtClean="0"/>
              <a:t>The engineer’s ‘boyfriend’ – who left with Bianca - finds </a:t>
            </a:r>
            <a:r>
              <a:rPr lang="en-US" dirty="0" err="1" smtClean="0"/>
              <a:t>Dica</a:t>
            </a:r>
            <a:r>
              <a:rPr lang="en-US" dirty="0" smtClean="0"/>
              <a:t>, and tells her the story</a:t>
            </a:r>
          </a:p>
          <a:p>
            <a:r>
              <a:rPr lang="en-US" dirty="0" smtClean="0"/>
              <a:t>He lived with Bianca, then kicked her out after hitting her</a:t>
            </a:r>
          </a:p>
          <a:p>
            <a:r>
              <a:rPr lang="en-US" dirty="0" smtClean="0"/>
              <a:t>He thinks of his wife and child living in a commune outside the town’</a:t>
            </a:r>
          </a:p>
          <a:p>
            <a:r>
              <a:rPr lang="en-US" dirty="0" smtClean="0"/>
              <a:t>Then he resumes his search for Bianca</a:t>
            </a:r>
          </a:p>
          <a:p>
            <a:r>
              <a:rPr lang="en-US" dirty="0" err="1" smtClean="0"/>
              <a:t>Dica</a:t>
            </a:r>
            <a:r>
              <a:rPr lang="en-US" dirty="0" smtClean="0"/>
              <a:t> finds an actor who lived with Bianca for 7 months after the first man</a:t>
            </a:r>
          </a:p>
          <a:p>
            <a:r>
              <a:rPr lang="en-US" dirty="0" smtClean="0"/>
              <a:t>The actor takes </a:t>
            </a:r>
            <a:r>
              <a:rPr lang="en-US" dirty="0" err="1" smtClean="0"/>
              <a:t>Dica</a:t>
            </a:r>
            <a:r>
              <a:rPr lang="en-US" dirty="0" smtClean="0"/>
              <a:t> home instead of Bianca whom he lost – he is abusive</a:t>
            </a:r>
          </a:p>
          <a:p>
            <a:r>
              <a:rPr lang="en-US" dirty="0" err="1" smtClean="0"/>
              <a:t>Dica</a:t>
            </a:r>
            <a:r>
              <a:rPr lang="en-US" dirty="0" smtClean="0"/>
              <a:t> and Bianca meet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57188"/>
            <a:ext cx="8229600" cy="6500812"/>
          </a:xfrm>
        </p:spPr>
        <p:txBody>
          <a:bodyPr>
            <a:normAutofit lnSpcReduction="10000"/>
          </a:bodyPr>
          <a:lstStyle/>
          <a:p>
            <a:r>
              <a:rPr lang="en-US" dirty="0" smtClean="0"/>
              <a:t>Bianca is suffering: “Behind her forehead, the words which were placed on her gentle, caressing tongue are fighting with all the things she has met since then. And she feels as if she is being torn apart in despair.”</a:t>
            </a:r>
          </a:p>
          <a:p>
            <a:r>
              <a:rPr lang="en-US" dirty="0" err="1" smtClean="0"/>
              <a:t>Orf</a:t>
            </a:r>
            <a:r>
              <a:rPr lang="en-US" dirty="0" smtClean="0"/>
              <a:t> wants to die, but as he is requesting his death the door opens:</a:t>
            </a:r>
          </a:p>
          <a:p>
            <a:r>
              <a:rPr lang="en-US" dirty="0" smtClean="0"/>
              <a:t>Bianca enters and he realizes she is like his mutation, then</a:t>
            </a:r>
          </a:p>
          <a:p>
            <a:r>
              <a:rPr lang="en-US" dirty="0" smtClean="0"/>
              <a:t>Three people enter: </a:t>
            </a:r>
            <a:r>
              <a:rPr lang="en-US" dirty="0" err="1" smtClean="0"/>
              <a:t>Liv</a:t>
            </a:r>
            <a:r>
              <a:rPr lang="en-US" dirty="0" smtClean="0"/>
              <a:t>, the engineer, her ‘boyfriend’, and </a:t>
            </a:r>
            <a:r>
              <a:rPr lang="en-US" dirty="0" err="1" smtClean="0"/>
              <a:t>Dica</a:t>
            </a:r>
            <a:r>
              <a:rPr lang="en-US" dirty="0" smtClean="0"/>
              <a:t>.</a:t>
            </a:r>
          </a:p>
          <a:p>
            <a:r>
              <a:rPr lang="en-US" dirty="0" smtClean="0"/>
              <a:t>Bianca dies – and the couples leave together</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7813"/>
            <a:ext cx="6934200" cy="1139825"/>
          </a:xfrm>
        </p:spPr>
        <p:txBody>
          <a:bodyPr>
            <a:normAutofit fontScale="90000"/>
          </a:bodyPr>
          <a:lstStyle/>
          <a:p>
            <a:r>
              <a:rPr lang="en-US" dirty="0" smtClean="0"/>
              <a:t>Summary</a:t>
            </a:r>
            <a:br>
              <a:rPr lang="en-US" dirty="0" smtClean="0"/>
            </a:br>
            <a:r>
              <a:rPr lang="en-US" dirty="0" smtClean="0"/>
              <a:t>of Chapter</a:t>
            </a:r>
            <a:endParaRPr lang="en-US" dirty="0"/>
          </a:p>
        </p:txBody>
      </p:sp>
      <p:sp>
        <p:nvSpPr>
          <p:cNvPr id="7171" name="Rectangle 3"/>
          <p:cNvSpPr>
            <a:spLocks noGrp="1" noChangeArrowheads="1"/>
          </p:cNvSpPr>
          <p:nvPr>
            <p:ph type="body" idx="1"/>
          </p:nvPr>
        </p:nvSpPr>
        <p:spPr>
          <a:xfrm>
            <a:off x="0" y="2060848"/>
            <a:ext cx="9144000" cy="5184576"/>
          </a:xfrm>
        </p:spPr>
        <p:txBody>
          <a:bodyPr/>
          <a:lstStyle/>
          <a:p>
            <a:pPr>
              <a:lnSpc>
                <a:spcPct val="80000"/>
              </a:lnSpc>
            </a:pPr>
            <a:r>
              <a:rPr lang="en-US" sz="2000" dirty="0" err="1" smtClean="0"/>
              <a:t>Liv</a:t>
            </a:r>
            <a:r>
              <a:rPr lang="en-US" sz="2000" dirty="0" smtClean="0"/>
              <a:t> is </a:t>
            </a:r>
            <a:r>
              <a:rPr lang="en-US" sz="2000" dirty="0"/>
              <a:t>talking about how she has matured and has just gotten a job which entails the creation of a female robot to replace women </a:t>
            </a:r>
          </a:p>
          <a:p>
            <a:pPr>
              <a:lnSpc>
                <a:spcPct val="80000"/>
              </a:lnSpc>
            </a:pPr>
            <a:r>
              <a:rPr lang="en-US" sz="2000" dirty="0"/>
              <a:t>She then talks about how she is going to create the model, based upon her assumptions about men and their “needs”.</a:t>
            </a:r>
          </a:p>
          <a:p>
            <a:pPr>
              <a:lnSpc>
                <a:spcPct val="80000"/>
              </a:lnSpc>
            </a:pPr>
            <a:r>
              <a:rPr lang="en-US" sz="2000" dirty="0"/>
              <a:t>She mentions her sole encounter with a male classmate. </a:t>
            </a:r>
          </a:p>
          <a:p>
            <a:pPr>
              <a:lnSpc>
                <a:spcPct val="80000"/>
              </a:lnSpc>
            </a:pPr>
            <a:r>
              <a:rPr lang="en-US" sz="2000" dirty="0"/>
              <a:t>Compares herself to a model and describes the model as a criticism of herself</a:t>
            </a:r>
          </a:p>
          <a:p>
            <a:pPr>
              <a:lnSpc>
                <a:spcPct val="80000"/>
              </a:lnSpc>
            </a:pPr>
            <a:r>
              <a:rPr lang="en-US" sz="2000" dirty="0"/>
              <a:t>She is stressed about knowing what it is that a man really wants </a:t>
            </a:r>
          </a:p>
          <a:p>
            <a:pPr lvl="1">
              <a:lnSpc>
                <a:spcPct val="80000"/>
              </a:lnSpc>
            </a:pPr>
            <a:r>
              <a:rPr lang="en-US" sz="1800" dirty="0"/>
              <a:t>Goes to a movie</a:t>
            </a:r>
          </a:p>
          <a:p>
            <a:pPr lvl="1">
              <a:lnSpc>
                <a:spcPct val="80000"/>
              </a:lnSpc>
            </a:pPr>
            <a:r>
              <a:rPr lang="en-US" sz="1800" dirty="0"/>
              <a:t>Asks her mom</a:t>
            </a:r>
          </a:p>
          <a:p>
            <a:pPr lvl="1">
              <a:lnSpc>
                <a:spcPct val="80000"/>
              </a:lnSpc>
            </a:pPr>
            <a:r>
              <a:rPr lang="en-US" sz="1800" dirty="0"/>
              <a:t>Finally, attempts to meet with the man from her class</a:t>
            </a:r>
          </a:p>
          <a:p>
            <a:pPr>
              <a:lnSpc>
                <a:spcPct val="80000"/>
              </a:lnSpc>
            </a:pPr>
            <a:r>
              <a:rPr lang="en-US" sz="2000" dirty="0"/>
              <a:t>She talks about what Bianca will be to her, and to men. </a:t>
            </a:r>
          </a:p>
          <a:p>
            <a:pPr>
              <a:lnSpc>
                <a:spcPct val="80000"/>
              </a:lnSpc>
            </a:pPr>
            <a:r>
              <a:rPr lang="en-US" sz="2000" dirty="0"/>
              <a:t>Gets ready to meet with  the male classmate to show off her creation, only to find that he runs off with Bianca</a:t>
            </a:r>
          </a:p>
        </p:txBody>
      </p:sp>
      <p:pic>
        <p:nvPicPr>
          <p:cNvPr id="7172" name="Picture 4"/>
          <p:cNvPicPr>
            <a:picLocks noChangeAspect="1" noChangeArrowheads="1"/>
          </p:cNvPicPr>
          <p:nvPr/>
        </p:nvPicPr>
        <p:blipFill>
          <a:blip r:embed="rId3" cstate="print"/>
          <a:srcRect/>
          <a:stretch>
            <a:fillRect/>
          </a:stretch>
        </p:blipFill>
        <p:spPr bwMode="auto">
          <a:xfrm>
            <a:off x="6096000" y="228600"/>
            <a:ext cx="1276350" cy="1447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Programmed for Love, 1981</a:t>
            </a:r>
            <a:br>
              <a:rPr lang="en-US" dirty="0" smtClean="0"/>
            </a:br>
            <a:r>
              <a:rPr lang="en-US" dirty="0" err="1" smtClean="0"/>
              <a:t>Dorrit</a:t>
            </a:r>
            <a:r>
              <a:rPr lang="en-US" dirty="0" smtClean="0"/>
              <a:t> </a:t>
            </a:r>
            <a:r>
              <a:rPr lang="en-US" dirty="0" err="1" smtClean="0"/>
              <a:t>Willumsen</a:t>
            </a:r>
            <a:r>
              <a:rPr lang="en-US" dirty="0" smtClean="0"/>
              <a:t>, 1940-</a:t>
            </a:r>
            <a:endParaRPr lang="en-US" dirty="0"/>
          </a:p>
        </p:txBody>
      </p:sp>
      <p:pic>
        <p:nvPicPr>
          <p:cNvPr id="4" name="Content Placeholder 3" descr="dorritwillumsen.jpg"/>
          <p:cNvPicPr>
            <a:picLocks noGrp="1" noChangeAspect="1"/>
          </p:cNvPicPr>
          <p:nvPr>
            <p:ph idx="1"/>
          </p:nvPr>
        </p:nvPicPr>
        <p:blipFill>
          <a:blip r:embed="rId2" cstate="print"/>
          <a:stretch>
            <a:fillRect/>
          </a:stretch>
        </p:blipFill>
        <p:spPr>
          <a:xfrm>
            <a:off x="1428728" y="3044168"/>
            <a:ext cx="2773696" cy="3813832"/>
          </a:xfrm>
        </p:spPr>
      </p:pic>
      <p:pic>
        <p:nvPicPr>
          <p:cNvPr id="6" name="Picture 5" descr="dorritwillumsen2.jpg"/>
          <p:cNvPicPr>
            <a:picLocks noChangeAspect="1"/>
          </p:cNvPicPr>
          <p:nvPr/>
        </p:nvPicPr>
        <p:blipFill>
          <a:blip r:embed="rId3" cstate="print"/>
          <a:stretch>
            <a:fillRect/>
          </a:stretch>
        </p:blipFill>
        <p:spPr>
          <a:xfrm>
            <a:off x="5143504" y="2357430"/>
            <a:ext cx="4000496" cy="3000372"/>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7813"/>
            <a:ext cx="7696200" cy="1139825"/>
          </a:xfrm>
        </p:spPr>
        <p:txBody>
          <a:bodyPr/>
          <a:lstStyle/>
          <a:p>
            <a:r>
              <a:rPr lang="en-US"/>
              <a:t>Themes</a:t>
            </a:r>
          </a:p>
        </p:txBody>
      </p:sp>
      <p:sp>
        <p:nvSpPr>
          <p:cNvPr id="11267" name="Rectangle 3"/>
          <p:cNvSpPr>
            <a:spLocks noGrp="1" noChangeArrowheads="1"/>
          </p:cNvSpPr>
          <p:nvPr>
            <p:ph type="body" idx="1"/>
          </p:nvPr>
        </p:nvSpPr>
        <p:spPr>
          <a:xfrm>
            <a:off x="457200" y="1412776"/>
            <a:ext cx="8229600" cy="5445224"/>
          </a:xfrm>
        </p:spPr>
        <p:txBody>
          <a:bodyPr>
            <a:noAutofit/>
          </a:bodyPr>
          <a:lstStyle/>
          <a:p>
            <a:pPr>
              <a:lnSpc>
                <a:spcPct val="80000"/>
              </a:lnSpc>
            </a:pPr>
            <a:r>
              <a:rPr lang="en-US" sz="2000" dirty="0" smtClean="0"/>
              <a:t>Futuristic Technology</a:t>
            </a:r>
            <a:endParaRPr lang="en-US" sz="2000" dirty="0"/>
          </a:p>
          <a:p>
            <a:pPr>
              <a:lnSpc>
                <a:spcPct val="80000"/>
              </a:lnSpc>
            </a:pPr>
            <a:r>
              <a:rPr lang="en-US" sz="2000" dirty="0"/>
              <a:t>Maturity</a:t>
            </a:r>
          </a:p>
          <a:p>
            <a:pPr>
              <a:lnSpc>
                <a:spcPct val="80000"/>
              </a:lnSpc>
            </a:pPr>
            <a:r>
              <a:rPr lang="en-US" sz="2000" dirty="0"/>
              <a:t>Sexuality</a:t>
            </a:r>
          </a:p>
          <a:p>
            <a:pPr>
              <a:lnSpc>
                <a:spcPct val="80000"/>
              </a:lnSpc>
            </a:pPr>
            <a:r>
              <a:rPr lang="en-US" sz="2000" dirty="0"/>
              <a:t>Gender Stereotypes</a:t>
            </a:r>
          </a:p>
          <a:p>
            <a:pPr lvl="1">
              <a:lnSpc>
                <a:spcPct val="80000"/>
              </a:lnSpc>
            </a:pPr>
            <a:r>
              <a:rPr lang="en-US" sz="2000" dirty="0"/>
              <a:t>Female engineer</a:t>
            </a:r>
          </a:p>
          <a:p>
            <a:pPr lvl="1">
              <a:lnSpc>
                <a:spcPct val="80000"/>
              </a:lnSpc>
            </a:pPr>
            <a:r>
              <a:rPr lang="en-US" sz="2000" dirty="0"/>
              <a:t>“Apparently woman is missed only to the extent that she is in the home. Nobody misses the functions she has outside of the home.”</a:t>
            </a:r>
          </a:p>
          <a:p>
            <a:pPr>
              <a:lnSpc>
                <a:spcPct val="80000"/>
              </a:lnSpc>
            </a:pPr>
            <a:r>
              <a:rPr lang="en-US" sz="2000" dirty="0"/>
              <a:t>Loneliness/Security</a:t>
            </a:r>
          </a:p>
          <a:p>
            <a:pPr lvl="1">
              <a:lnSpc>
                <a:spcPct val="80000"/>
              </a:lnSpc>
            </a:pPr>
            <a:r>
              <a:rPr lang="en-US" sz="2000" dirty="0"/>
              <a:t>Creates Bianca out of insecurities</a:t>
            </a:r>
          </a:p>
          <a:p>
            <a:pPr>
              <a:lnSpc>
                <a:spcPct val="80000"/>
              </a:lnSpc>
            </a:pPr>
            <a:r>
              <a:rPr lang="en-US" sz="2000" dirty="0"/>
              <a:t>Success</a:t>
            </a:r>
          </a:p>
          <a:p>
            <a:pPr lvl="1">
              <a:lnSpc>
                <a:spcPct val="80000"/>
              </a:lnSpc>
            </a:pPr>
            <a:r>
              <a:rPr lang="en-US" sz="2000" dirty="0"/>
              <a:t>“In fact my training as a technician has always advanced me. Never a step backwards. Never a pause.”</a:t>
            </a:r>
          </a:p>
          <a:p>
            <a:pPr>
              <a:lnSpc>
                <a:spcPct val="80000"/>
              </a:lnSpc>
            </a:pPr>
            <a:r>
              <a:rPr lang="en-US" sz="2000" dirty="0"/>
              <a:t>Imperfect relationships</a:t>
            </a:r>
          </a:p>
          <a:p>
            <a:pPr lvl="1">
              <a:lnSpc>
                <a:spcPct val="80000"/>
              </a:lnSpc>
            </a:pPr>
            <a:r>
              <a:rPr lang="en-US" sz="2000" dirty="0"/>
              <a:t>“Every second, millions of hazardous relationship are formed.”</a:t>
            </a:r>
          </a:p>
          <a:p>
            <a:pPr>
              <a:lnSpc>
                <a:spcPct val="80000"/>
              </a:lnSpc>
            </a:pPr>
            <a:r>
              <a:rPr lang="en-US" sz="2000" dirty="0"/>
              <a:t>Irony</a:t>
            </a:r>
          </a:p>
        </p:txBody>
      </p:sp>
      <p:pic>
        <p:nvPicPr>
          <p:cNvPr id="11268" name="Picture 4"/>
          <p:cNvPicPr>
            <a:picLocks noChangeAspect="1" noChangeArrowheads="1"/>
          </p:cNvPicPr>
          <p:nvPr/>
        </p:nvPicPr>
        <p:blipFill>
          <a:blip r:embed="rId3" cstate="print"/>
          <a:srcRect/>
          <a:stretch>
            <a:fillRect/>
          </a:stretch>
        </p:blipFill>
        <p:spPr bwMode="auto">
          <a:xfrm>
            <a:off x="6588224" y="0"/>
            <a:ext cx="1276350" cy="1447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7813"/>
            <a:ext cx="6096000" cy="1139825"/>
          </a:xfrm>
        </p:spPr>
        <p:txBody>
          <a:bodyPr/>
          <a:lstStyle/>
          <a:p>
            <a:r>
              <a:rPr lang="en-US" dirty="0"/>
              <a:t>Utopian </a:t>
            </a:r>
            <a:r>
              <a:rPr lang="en-US" dirty="0" smtClean="0"/>
              <a:t>Satire?</a:t>
            </a:r>
            <a:endParaRPr lang="en-US" dirty="0"/>
          </a:p>
        </p:txBody>
      </p:sp>
      <p:sp>
        <p:nvSpPr>
          <p:cNvPr id="9219" name="Rectangle 3"/>
          <p:cNvSpPr>
            <a:spLocks noGrp="1" noChangeArrowheads="1"/>
          </p:cNvSpPr>
          <p:nvPr>
            <p:ph type="body" sz="half" idx="1"/>
          </p:nvPr>
        </p:nvSpPr>
        <p:spPr/>
        <p:txBody>
          <a:bodyPr/>
          <a:lstStyle/>
          <a:p>
            <a:pPr>
              <a:lnSpc>
                <a:spcPct val="80000"/>
              </a:lnSpc>
            </a:pPr>
            <a:endParaRPr lang="en-US" sz="1800"/>
          </a:p>
          <a:p>
            <a:pPr>
              <a:lnSpc>
                <a:spcPct val="80000"/>
              </a:lnSpc>
            </a:pPr>
            <a:endParaRPr lang="en-US" sz="1800"/>
          </a:p>
        </p:txBody>
      </p:sp>
      <p:sp>
        <p:nvSpPr>
          <p:cNvPr id="9220" name="Rectangle 4"/>
          <p:cNvSpPr>
            <a:spLocks noGrp="1" noChangeArrowheads="1"/>
          </p:cNvSpPr>
          <p:nvPr>
            <p:ph type="body" sz="half" idx="2"/>
          </p:nvPr>
        </p:nvSpPr>
        <p:spPr>
          <a:xfrm>
            <a:off x="0" y="1340768"/>
            <a:ext cx="8892480" cy="5517232"/>
          </a:xfrm>
        </p:spPr>
        <p:txBody>
          <a:bodyPr>
            <a:noAutofit/>
          </a:bodyPr>
          <a:lstStyle/>
          <a:p>
            <a:pPr>
              <a:lnSpc>
                <a:spcPct val="80000"/>
              </a:lnSpc>
            </a:pPr>
            <a:r>
              <a:rPr lang="en-US" sz="2000" dirty="0"/>
              <a:t>Sex</a:t>
            </a:r>
          </a:p>
          <a:p>
            <a:pPr lvl="1">
              <a:lnSpc>
                <a:spcPct val="80000"/>
              </a:lnSpc>
            </a:pPr>
            <a:r>
              <a:rPr lang="en-US" sz="2000" dirty="0"/>
              <a:t>Creates a female robot with “ideal” sexual characteristics </a:t>
            </a:r>
          </a:p>
          <a:p>
            <a:pPr>
              <a:lnSpc>
                <a:spcPct val="80000"/>
              </a:lnSpc>
            </a:pPr>
            <a:r>
              <a:rPr lang="en-US" sz="2000" dirty="0"/>
              <a:t>Women</a:t>
            </a:r>
          </a:p>
          <a:p>
            <a:pPr lvl="1">
              <a:lnSpc>
                <a:spcPct val="80000"/>
              </a:lnSpc>
            </a:pPr>
            <a:r>
              <a:rPr lang="en-US" sz="2000" dirty="0"/>
              <a:t>“It suddenly dawns on me that had my body been different, perhaps my life would have been different too.”- she feels trapped in her body, it feels limiting to her full potential as a woman</a:t>
            </a:r>
          </a:p>
          <a:p>
            <a:pPr>
              <a:lnSpc>
                <a:spcPct val="80000"/>
              </a:lnSpc>
            </a:pPr>
            <a:r>
              <a:rPr lang="en-US" sz="2000" dirty="0"/>
              <a:t>Education</a:t>
            </a:r>
          </a:p>
          <a:p>
            <a:pPr lvl="1">
              <a:lnSpc>
                <a:spcPct val="80000"/>
              </a:lnSpc>
            </a:pPr>
            <a:r>
              <a:rPr lang="en-US" sz="2000" dirty="0"/>
              <a:t>Intense study, no time to enjoy life</a:t>
            </a:r>
          </a:p>
          <a:p>
            <a:pPr lvl="1">
              <a:lnSpc>
                <a:spcPct val="80000"/>
              </a:lnSpc>
            </a:pPr>
            <a:r>
              <a:rPr lang="en-US" sz="2000" dirty="0"/>
              <a:t>Other girls at school </a:t>
            </a:r>
          </a:p>
          <a:p>
            <a:pPr lvl="1">
              <a:lnSpc>
                <a:spcPct val="80000"/>
              </a:lnSpc>
            </a:pPr>
            <a:r>
              <a:rPr lang="en-US" sz="2000" dirty="0"/>
              <a:t>Competition</a:t>
            </a:r>
          </a:p>
          <a:p>
            <a:pPr>
              <a:lnSpc>
                <a:spcPct val="80000"/>
              </a:lnSpc>
            </a:pPr>
            <a:r>
              <a:rPr lang="en-US" sz="2000" dirty="0"/>
              <a:t>Upbringing</a:t>
            </a:r>
          </a:p>
          <a:p>
            <a:pPr lvl="1">
              <a:lnSpc>
                <a:spcPct val="80000"/>
              </a:lnSpc>
            </a:pPr>
            <a:r>
              <a:rPr lang="en-US" sz="2000" dirty="0"/>
              <a:t>“In fact, she has been anxious on my behalf right up until the moment she was able to say ‘My daughter </a:t>
            </a:r>
            <a:r>
              <a:rPr lang="en-US" sz="2000" dirty="0" err="1"/>
              <a:t>Liv</a:t>
            </a:r>
            <a:r>
              <a:rPr lang="en-US" sz="2000" dirty="0"/>
              <a:t>, the engineer.” </a:t>
            </a:r>
          </a:p>
          <a:p>
            <a:pPr>
              <a:lnSpc>
                <a:spcPct val="80000"/>
              </a:lnSpc>
            </a:pPr>
            <a:r>
              <a:rPr lang="en-US" sz="2000" dirty="0"/>
              <a:t>Social responsibility of women’s duties to a man</a:t>
            </a:r>
          </a:p>
          <a:p>
            <a:pPr lvl="1">
              <a:lnSpc>
                <a:spcPct val="80000"/>
              </a:lnSpc>
            </a:pPr>
            <a:r>
              <a:rPr lang="en-US" sz="2000" dirty="0"/>
              <a:t>“For I am not like the women who arouse and satisfy needs. Our bones have the same names. We have the same construction. But our service- even the number of hairs on our head- is different” </a:t>
            </a:r>
          </a:p>
          <a:p>
            <a:pPr lvl="1">
              <a:lnSpc>
                <a:spcPct val="80000"/>
              </a:lnSpc>
              <a:buFont typeface="Wingdings" pitchFamily="2" charset="2"/>
              <a:buNone/>
            </a:pPr>
            <a:endParaRPr lang="en-US" sz="2000" dirty="0"/>
          </a:p>
        </p:txBody>
      </p:sp>
      <p:pic>
        <p:nvPicPr>
          <p:cNvPr id="9221" name="Picture 5"/>
          <p:cNvPicPr>
            <a:picLocks noChangeAspect="1" noChangeArrowheads="1"/>
          </p:cNvPicPr>
          <p:nvPr/>
        </p:nvPicPr>
        <p:blipFill>
          <a:blip r:embed="rId3" cstate="print"/>
          <a:srcRect/>
          <a:stretch>
            <a:fillRect/>
          </a:stretch>
        </p:blipFill>
        <p:spPr bwMode="auto">
          <a:xfrm>
            <a:off x="6248400" y="228600"/>
            <a:ext cx="1276350" cy="1447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267494"/>
            <a:ext cx="8229600" cy="1361306"/>
          </a:xfrm>
        </p:spPr>
        <p:txBody>
          <a:bodyPr/>
          <a:lstStyle/>
          <a:p>
            <a:r>
              <a:rPr lang="en-US" sz="4000" dirty="0" smtClean="0"/>
              <a:t>Clips </a:t>
            </a:r>
            <a:r>
              <a:rPr lang="en-US" sz="4000" dirty="0"/>
              <a:t>from “Lars and the Real Girl</a:t>
            </a:r>
            <a:r>
              <a:rPr lang="en-US" sz="4000" dirty="0" smtClean="0"/>
              <a:t>” 2007</a:t>
            </a:r>
            <a:endParaRPr lang="en-US" sz="4000" dirty="0"/>
          </a:p>
        </p:txBody>
      </p:sp>
      <p:sp>
        <p:nvSpPr>
          <p:cNvPr id="50179" name="Rectangle 3"/>
          <p:cNvSpPr>
            <a:spLocks noGrp="1" noChangeArrowheads="1"/>
          </p:cNvSpPr>
          <p:nvPr>
            <p:ph type="body" idx="1"/>
          </p:nvPr>
        </p:nvSpPr>
        <p:spPr>
          <a:xfrm>
            <a:off x="457200" y="2420888"/>
            <a:ext cx="8229600" cy="4033920"/>
          </a:xfrm>
        </p:spPr>
        <p:txBody>
          <a:bodyPr/>
          <a:lstStyle/>
          <a:p>
            <a:r>
              <a:rPr lang="en-US" dirty="0">
                <a:hlinkClick r:id="rId3"/>
              </a:rPr>
              <a:t>http://www.youtube.com/watch?v=shCqzZzghWg</a:t>
            </a:r>
            <a:r>
              <a:rPr lang="en-US" dirty="0"/>
              <a:t> </a:t>
            </a:r>
          </a:p>
          <a:p>
            <a:r>
              <a:rPr lang="en-US" dirty="0">
                <a:hlinkClick r:id="rId4"/>
              </a:rPr>
              <a:t>http://www.youtube.com/watch?v=okys0IX-2WU&amp;feature=related</a:t>
            </a:r>
            <a:endParaRPr lang="en-US" dirty="0"/>
          </a:p>
          <a:p>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77813"/>
            <a:ext cx="7696200" cy="846931"/>
          </a:xfrm>
        </p:spPr>
        <p:txBody>
          <a:bodyPr/>
          <a:lstStyle/>
          <a:p>
            <a:r>
              <a:rPr lang="en-US" dirty="0"/>
              <a:t>Questions</a:t>
            </a:r>
          </a:p>
        </p:txBody>
      </p:sp>
      <p:sp>
        <p:nvSpPr>
          <p:cNvPr id="13315" name="Rectangle 3"/>
          <p:cNvSpPr>
            <a:spLocks noGrp="1" noChangeArrowheads="1"/>
          </p:cNvSpPr>
          <p:nvPr>
            <p:ph type="body" idx="1"/>
          </p:nvPr>
        </p:nvSpPr>
        <p:spPr>
          <a:xfrm>
            <a:off x="0" y="1412776"/>
            <a:ext cx="9144000" cy="5445224"/>
          </a:xfrm>
        </p:spPr>
        <p:txBody>
          <a:bodyPr>
            <a:normAutofit/>
          </a:bodyPr>
          <a:lstStyle/>
          <a:p>
            <a:pPr>
              <a:lnSpc>
                <a:spcPct val="80000"/>
              </a:lnSpc>
            </a:pPr>
            <a:r>
              <a:rPr lang="en-US" sz="2000" dirty="0"/>
              <a:t>What characteristics would you create for a robot of the other sex? </a:t>
            </a:r>
          </a:p>
          <a:p>
            <a:pPr lvl="2">
              <a:lnSpc>
                <a:spcPct val="80000"/>
              </a:lnSpc>
            </a:pPr>
            <a:r>
              <a:rPr lang="en-US" sz="2000" dirty="0" err="1"/>
              <a:t>Liv</a:t>
            </a:r>
            <a:r>
              <a:rPr lang="en-US" sz="2000" dirty="0"/>
              <a:t> said: “And if I were to replace my bed or my chair, I would buy the same shape and size. Therefore, I think the need for security demands a certain outward similarity.” ‘</a:t>
            </a:r>
          </a:p>
          <a:p>
            <a:pPr>
              <a:lnSpc>
                <a:spcPct val="80000"/>
              </a:lnSpc>
            </a:pPr>
            <a:r>
              <a:rPr lang="en-US" sz="2000" dirty="0" smtClean="0"/>
              <a:t>Is </a:t>
            </a:r>
            <a:r>
              <a:rPr lang="en-US" sz="2000" dirty="0"/>
              <a:t>creating </a:t>
            </a:r>
            <a:r>
              <a:rPr lang="en-US" sz="2000" dirty="0" smtClean="0"/>
              <a:t>an *everyday* </a:t>
            </a:r>
            <a:r>
              <a:rPr lang="en-US" sz="2000" dirty="0"/>
              <a:t>human </a:t>
            </a:r>
            <a:r>
              <a:rPr lang="en-US" sz="2000" dirty="0" smtClean="0"/>
              <a:t>robot far-fetched considering our reliance on technology already?</a:t>
            </a:r>
            <a:endParaRPr lang="en-US" sz="2000" dirty="0"/>
          </a:p>
          <a:p>
            <a:pPr>
              <a:lnSpc>
                <a:spcPct val="80000"/>
              </a:lnSpc>
            </a:pPr>
            <a:r>
              <a:rPr lang="en-US" sz="2000" dirty="0" smtClean="0"/>
              <a:t>How </a:t>
            </a:r>
            <a:r>
              <a:rPr lang="en-US" sz="2000" dirty="0"/>
              <a:t>are people to reproduce in a society where men are having sexual relations with robots? </a:t>
            </a:r>
          </a:p>
          <a:p>
            <a:pPr>
              <a:lnSpc>
                <a:spcPct val="90000"/>
              </a:lnSpc>
            </a:pPr>
            <a:r>
              <a:rPr lang="en-US" sz="2000" dirty="0" smtClean="0"/>
              <a:t>Even though </a:t>
            </a:r>
            <a:r>
              <a:rPr lang="en-US" sz="2000" dirty="0" err="1" smtClean="0"/>
              <a:t>Liv</a:t>
            </a:r>
            <a:r>
              <a:rPr lang="en-US" sz="2000" dirty="0" smtClean="0"/>
              <a:t> is creating something innovative, would </a:t>
            </a:r>
            <a:r>
              <a:rPr lang="en-US" sz="2000" dirty="0" smtClean="0"/>
              <a:t>you </a:t>
            </a:r>
            <a:r>
              <a:rPr lang="en-US" sz="2000" dirty="0" smtClean="0"/>
              <a:t>consider it </a:t>
            </a:r>
            <a:r>
              <a:rPr lang="en-US" sz="2000" dirty="0" smtClean="0"/>
              <a:t>progress? </a:t>
            </a:r>
          </a:p>
          <a:p>
            <a:pPr>
              <a:lnSpc>
                <a:spcPct val="90000"/>
              </a:lnSpc>
            </a:pPr>
            <a:r>
              <a:rPr lang="en-US" sz="2000" dirty="0" smtClean="0"/>
              <a:t>Is technology </a:t>
            </a:r>
            <a:r>
              <a:rPr lang="en-US" sz="2000" dirty="0" smtClean="0"/>
              <a:t>causing people to feel less emotion? </a:t>
            </a:r>
          </a:p>
          <a:p>
            <a:pPr>
              <a:lnSpc>
                <a:spcPct val="90000"/>
              </a:lnSpc>
            </a:pPr>
            <a:r>
              <a:rPr lang="en-US" sz="2000" dirty="0" smtClean="0"/>
              <a:t>What </a:t>
            </a:r>
            <a:r>
              <a:rPr lang="en-US" sz="2000" dirty="0" smtClean="0"/>
              <a:t>is </a:t>
            </a:r>
            <a:r>
              <a:rPr lang="en-US" sz="2000" dirty="0" err="1" smtClean="0"/>
              <a:t>Liv</a:t>
            </a:r>
            <a:r>
              <a:rPr lang="en-US" sz="2000" dirty="0" smtClean="0"/>
              <a:t> really </a:t>
            </a:r>
            <a:r>
              <a:rPr lang="en-US" sz="2000" dirty="0" smtClean="0"/>
              <a:t>trying to create?</a:t>
            </a:r>
          </a:p>
          <a:p>
            <a:r>
              <a:rPr lang="en-US" sz="2000" dirty="0" smtClean="0"/>
              <a:t>Is </a:t>
            </a:r>
            <a:r>
              <a:rPr lang="en-US" sz="2000" dirty="0" smtClean="0"/>
              <a:t>this story more about how Bianca is replacing women who have more traditional roles so that these women can go on to become more educated like </a:t>
            </a:r>
            <a:r>
              <a:rPr lang="en-US" sz="2000" dirty="0" err="1" smtClean="0"/>
              <a:t>Liv</a:t>
            </a:r>
            <a:r>
              <a:rPr lang="en-US" sz="2000" dirty="0" smtClean="0"/>
              <a:t>, </a:t>
            </a:r>
            <a:r>
              <a:rPr lang="en-US" sz="2000" dirty="0" smtClean="0"/>
              <a:t>or does it focus on the fact that any woman can be replaced by </a:t>
            </a:r>
            <a:r>
              <a:rPr lang="en-US" sz="2000" dirty="0" smtClean="0"/>
              <a:t>technology – or maybe any person ?</a:t>
            </a:r>
            <a:endParaRPr lang="en-US" sz="2000" dirty="0" smtClean="0"/>
          </a:p>
          <a:p>
            <a:endParaRPr lang="en-US" sz="2800" dirty="0" smtClean="0"/>
          </a:p>
          <a:p>
            <a:pPr>
              <a:lnSpc>
                <a:spcPct val="80000"/>
              </a:lnSpc>
              <a:buFont typeface="Wingdings" pitchFamily="2" charset="2"/>
              <a:buNone/>
            </a:pPr>
            <a:endParaRPr lang="en-US" sz="2000" dirty="0"/>
          </a:p>
          <a:p>
            <a:pPr>
              <a:lnSpc>
                <a:spcPct val="80000"/>
              </a:lnSpc>
            </a:pPr>
            <a:endParaRPr lang="en-US" sz="2000" dirty="0"/>
          </a:p>
          <a:p>
            <a:pPr>
              <a:lnSpc>
                <a:spcPct val="80000"/>
              </a:lnSpc>
            </a:pPr>
            <a:endParaRPr lang="en-US" sz="2000" dirty="0"/>
          </a:p>
          <a:p>
            <a:pPr>
              <a:lnSpc>
                <a:spcPct val="80000"/>
              </a:lnSpc>
            </a:pP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Dorrit</a:t>
            </a:r>
            <a:r>
              <a:rPr lang="en-US" dirty="0" smtClean="0"/>
              <a:t> </a:t>
            </a:r>
            <a:r>
              <a:rPr lang="en-US" dirty="0" err="1" smtClean="0"/>
              <a:t>Willumsen</a:t>
            </a:r>
            <a:endParaRPr lang="en-US" dirty="0"/>
          </a:p>
        </p:txBody>
      </p:sp>
      <p:sp>
        <p:nvSpPr>
          <p:cNvPr id="3" name="Content Placeholder 2"/>
          <p:cNvSpPr>
            <a:spLocks noGrp="1"/>
          </p:cNvSpPr>
          <p:nvPr>
            <p:ph idx="1"/>
          </p:nvPr>
        </p:nvSpPr>
        <p:spPr>
          <a:xfrm>
            <a:off x="457200" y="1628800"/>
            <a:ext cx="8229600" cy="5229200"/>
          </a:xfrm>
        </p:spPr>
        <p:txBody>
          <a:bodyPr>
            <a:normAutofit lnSpcReduction="10000"/>
          </a:bodyPr>
          <a:lstStyle/>
          <a:p>
            <a:r>
              <a:rPr lang="en-US" dirty="0" smtClean="0"/>
              <a:t>Born in Copenhagen</a:t>
            </a:r>
          </a:p>
          <a:p>
            <a:r>
              <a:rPr lang="en-US" dirty="0" smtClean="0"/>
              <a:t>Graduated from junior college</a:t>
            </a:r>
          </a:p>
          <a:p>
            <a:r>
              <a:rPr lang="en-US" dirty="0" smtClean="0"/>
              <a:t>Office and lab work</a:t>
            </a:r>
          </a:p>
          <a:p>
            <a:r>
              <a:rPr lang="en-US" dirty="0" smtClean="0"/>
              <a:t>Writer, Debut 1965</a:t>
            </a:r>
            <a:endParaRPr lang="en-US" dirty="0" smtClean="0"/>
          </a:p>
          <a:p>
            <a:r>
              <a:rPr lang="en-US" dirty="0" smtClean="0"/>
              <a:t>especially focusing on the relationships between men and </a:t>
            </a:r>
            <a:r>
              <a:rPr lang="en-US" dirty="0" smtClean="0"/>
              <a:t>women, the female body</a:t>
            </a:r>
            <a:endParaRPr lang="en-US" dirty="0" smtClean="0"/>
          </a:p>
          <a:p>
            <a:r>
              <a:rPr lang="en-US" dirty="0" smtClean="0"/>
              <a:t>The impact of modern society on our perception of identity, body, and </a:t>
            </a:r>
            <a:r>
              <a:rPr lang="en-US" dirty="0" smtClean="0"/>
              <a:t>gender</a:t>
            </a:r>
          </a:p>
          <a:p>
            <a:r>
              <a:rPr lang="da-DK" dirty="0" smtClean="0"/>
              <a:t>Feminist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1970’s – women’s liberation</a:t>
            </a:r>
            <a:endParaRPr lang="en-US" dirty="0"/>
          </a:p>
        </p:txBody>
      </p:sp>
      <p:sp>
        <p:nvSpPr>
          <p:cNvPr id="3" name="Content Placeholder 2"/>
          <p:cNvSpPr>
            <a:spLocks noGrp="1"/>
          </p:cNvSpPr>
          <p:nvPr>
            <p:ph idx="1"/>
          </p:nvPr>
        </p:nvSpPr>
        <p:spPr>
          <a:xfrm>
            <a:off x="0" y="2143116"/>
            <a:ext cx="9144000" cy="4714884"/>
          </a:xfrm>
        </p:spPr>
        <p:txBody>
          <a:bodyPr>
            <a:normAutofit lnSpcReduction="10000"/>
          </a:bodyPr>
          <a:lstStyle/>
          <a:p>
            <a:r>
              <a:rPr lang="en-US" dirty="0" smtClean="0"/>
              <a:t>Women as consumers of beauty and love</a:t>
            </a:r>
          </a:p>
          <a:p>
            <a:r>
              <a:rPr lang="en-US" dirty="0" smtClean="0"/>
              <a:t>Women’s unhappy relationship to their body</a:t>
            </a:r>
          </a:p>
          <a:p>
            <a:r>
              <a:rPr lang="en-US" dirty="0" smtClean="0"/>
              <a:t>The meaning and importance of art</a:t>
            </a:r>
          </a:p>
          <a:p>
            <a:r>
              <a:rPr lang="en-US" dirty="0" smtClean="0"/>
              <a:t>Woman as a representation of </a:t>
            </a:r>
            <a:r>
              <a:rPr lang="en-US" dirty="0" smtClean="0"/>
              <a:t>modernism</a:t>
            </a:r>
          </a:p>
          <a:p>
            <a:r>
              <a:rPr lang="da-DK" dirty="0" smtClean="0"/>
              <a:t>Everyday Realism combined with the Grotesque and Mythical</a:t>
            </a:r>
            <a:endParaRPr lang="en-US" dirty="0" smtClean="0"/>
          </a:p>
          <a:p>
            <a:r>
              <a:rPr lang="en-US" dirty="0" smtClean="0"/>
              <a:t>Woman as a victim of the consumer society</a:t>
            </a:r>
          </a:p>
          <a:p>
            <a:r>
              <a:rPr lang="en-US" dirty="0" smtClean="0"/>
              <a:t>Attempts to reach happiness through consumption, love, beauty, and technology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1980’s</a:t>
            </a:r>
            <a:endParaRPr lang="en-US" dirty="0"/>
          </a:p>
        </p:txBody>
      </p:sp>
      <p:sp>
        <p:nvSpPr>
          <p:cNvPr id="3" name="Content Placeholder 2"/>
          <p:cNvSpPr>
            <a:spLocks noGrp="1"/>
          </p:cNvSpPr>
          <p:nvPr>
            <p:ph idx="1"/>
          </p:nvPr>
        </p:nvSpPr>
        <p:spPr/>
        <p:txBody>
          <a:bodyPr/>
          <a:lstStyle/>
          <a:p>
            <a:r>
              <a:rPr lang="en-US" b="1" i="1" dirty="0" smtClean="0"/>
              <a:t>Man as a Pretext, </a:t>
            </a:r>
            <a:r>
              <a:rPr lang="en-US" dirty="0" smtClean="0"/>
              <a:t>1908 – women using men in  order not to live for themselves</a:t>
            </a:r>
          </a:p>
          <a:p>
            <a:r>
              <a:rPr lang="en-US" dirty="0" smtClean="0"/>
              <a:t>The difficult life of male and female together</a:t>
            </a:r>
          </a:p>
          <a:p>
            <a:r>
              <a:rPr lang="en-US" dirty="0" smtClean="0"/>
              <a:t>Alienation</a:t>
            </a:r>
          </a:p>
          <a:p>
            <a:r>
              <a:rPr lang="en-US" dirty="0" smtClean="0"/>
              <a:t>Female identity : existence, social role, body, aesthetic self-staging</a:t>
            </a:r>
          </a:p>
          <a:p>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Women and Men</a:t>
            </a:r>
            <a:endParaRPr lang="en-US" dirty="0"/>
          </a:p>
        </p:txBody>
      </p:sp>
      <p:sp>
        <p:nvSpPr>
          <p:cNvPr id="3" name="Content Placeholder 2"/>
          <p:cNvSpPr>
            <a:spLocks noGrp="1"/>
          </p:cNvSpPr>
          <p:nvPr>
            <p:ph idx="1"/>
          </p:nvPr>
        </p:nvSpPr>
        <p:spPr/>
        <p:txBody>
          <a:bodyPr/>
          <a:lstStyle/>
          <a:p>
            <a:r>
              <a:rPr lang="en-US" dirty="0" smtClean="0"/>
              <a:t>Marie </a:t>
            </a:r>
            <a:r>
              <a:rPr lang="en-US" dirty="0" err="1" smtClean="0"/>
              <a:t>Tussaud</a:t>
            </a:r>
            <a:r>
              <a:rPr lang="en-US" dirty="0" smtClean="0"/>
              <a:t>, 1983</a:t>
            </a:r>
          </a:p>
          <a:p>
            <a:r>
              <a:rPr lang="en-US" dirty="0" smtClean="0"/>
              <a:t>Dressed in Purple, 1990 – Empress Theodora (Roman)</a:t>
            </a:r>
          </a:p>
          <a:p>
            <a:r>
              <a:rPr lang="en-US" dirty="0" smtClean="0"/>
              <a:t>Bang, 1996 – Herman Bang</a:t>
            </a:r>
          </a:p>
          <a:p>
            <a:endParaRPr lang="en-US" dirty="0" smtClean="0"/>
          </a:p>
          <a:p>
            <a:r>
              <a:rPr lang="en-US" dirty="0" smtClean="0"/>
              <a:t>Numerous Awards and Stipends</a:t>
            </a:r>
          </a:p>
          <a:p>
            <a:r>
              <a:rPr lang="en-US" dirty="0" smtClean="0"/>
              <a:t>1996 Nordic Council Literary Prize (The Small Nobel Prize!)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 Words</a:t>
            </a:r>
            <a:endParaRPr lang="en-US" dirty="0"/>
          </a:p>
        </p:txBody>
      </p:sp>
      <p:sp>
        <p:nvSpPr>
          <p:cNvPr id="3" name="Content Placeholder 2"/>
          <p:cNvSpPr>
            <a:spLocks noGrp="1"/>
          </p:cNvSpPr>
          <p:nvPr>
            <p:ph idx="1"/>
          </p:nvPr>
        </p:nvSpPr>
        <p:spPr/>
        <p:txBody>
          <a:bodyPr/>
          <a:lstStyle/>
          <a:p>
            <a:r>
              <a:rPr lang="da-DK" dirty="0" smtClean="0"/>
              <a:t>Men det er ofte i sådan et vibrerende, nervøst og euforisk øjeblik, at en novelle eller roman er begyndt for mig.</a:t>
            </a:r>
          </a:p>
          <a:p>
            <a:endParaRPr lang="da-DK" dirty="0" smtClean="0"/>
          </a:p>
          <a:p>
            <a:r>
              <a:rPr lang="da-DK" dirty="0" smtClean="0"/>
              <a:t>”But it is often in such a vibrating, nervous, and euforic moment that a short story or novel has begun in me.”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533400" y="5517232"/>
            <a:ext cx="8229600" cy="1340768"/>
          </a:xfrm>
        </p:spPr>
        <p:txBody>
          <a:bodyPr/>
          <a:lstStyle/>
          <a:p>
            <a:r>
              <a:rPr lang="en-US" dirty="0"/>
              <a:t>The Creation of Bianca</a:t>
            </a:r>
          </a:p>
        </p:txBody>
      </p:sp>
      <p:sp>
        <p:nvSpPr>
          <p:cNvPr id="2051" name="Rectangle 3"/>
          <p:cNvSpPr>
            <a:spLocks noGrp="1" noChangeArrowheads="1"/>
          </p:cNvSpPr>
          <p:nvPr>
            <p:ph type="body" sz="half" idx="1"/>
          </p:nvPr>
        </p:nvSpPr>
        <p:spPr>
          <a:xfrm>
            <a:off x="2743200" y="5638800"/>
            <a:ext cx="3733800" cy="609600"/>
          </a:xfrm>
        </p:spPr>
        <p:txBody>
          <a:bodyPr/>
          <a:lstStyle/>
          <a:p>
            <a:pPr>
              <a:buFont typeface="Wingdings" pitchFamily="2" charset="2"/>
              <a:buNone/>
            </a:pPr>
            <a:endParaRPr lang="en-US" sz="2800" dirty="0"/>
          </a:p>
        </p:txBody>
      </p:sp>
      <p:pic>
        <p:nvPicPr>
          <p:cNvPr id="2052" name="Picture 4"/>
          <p:cNvPicPr>
            <a:picLocks noChangeAspect="1" noChangeArrowheads="1"/>
          </p:cNvPicPr>
          <p:nvPr>
            <p:ph sz="half" idx="2"/>
          </p:nvPr>
        </p:nvPicPr>
        <p:blipFill>
          <a:blip r:embed="rId3" cstate="print"/>
          <a:srcRect/>
          <a:stretch>
            <a:fillRect/>
          </a:stretch>
        </p:blipFill>
        <p:spPr>
          <a:xfrm>
            <a:off x="1948272" y="152400"/>
            <a:ext cx="5044064" cy="5652864"/>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Programmed for Love</a:t>
            </a:r>
            <a:endParaRPr lang="en-US" dirty="0"/>
          </a:p>
        </p:txBody>
      </p:sp>
      <p:sp>
        <p:nvSpPr>
          <p:cNvPr id="3" name="Content Placeholder 2"/>
          <p:cNvSpPr>
            <a:spLocks noGrp="1"/>
          </p:cNvSpPr>
          <p:nvPr>
            <p:ph idx="1"/>
          </p:nvPr>
        </p:nvSpPr>
        <p:spPr/>
        <p:txBody>
          <a:bodyPr/>
          <a:lstStyle/>
          <a:p>
            <a:r>
              <a:rPr lang="en-US" dirty="0" smtClean="0"/>
              <a:t>The search and longing for love</a:t>
            </a:r>
          </a:p>
          <a:p>
            <a:r>
              <a:rPr lang="en-US" dirty="0" smtClean="0"/>
              <a:t>The longing for physical perfection and beauty</a:t>
            </a:r>
          </a:p>
          <a:p>
            <a:r>
              <a:rPr lang="en-US" dirty="0" smtClean="0"/>
              <a:t>Frail women turning inwards</a:t>
            </a:r>
          </a:p>
          <a:p>
            <a:r>
              <a:rPr lang="en-US" dirty="0" smtClean="0"/>
              <a:t>No distinction between fantasy and reality</a:t>
            </a:r>
          </a:p>
          <a:p>
            <a:r>
              <a:rPr lang="en-US" dirty="0" smtClean="0"/>
              <a:t>Narcissism</a:t>
            </a:r>
          </a:p>
          <a:p>
            <a:r>
              <a:rPr lang="en-US" dirty="0" smtClean="0"/>
              <a:t>Loneliness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285</TotalTime>
  <Words>1390</Words>
  <Application>Microsoft Office PowerPoint</Application>
  <PresentationFormat>On-screen Show (4:3)</PresentationFormat>
  <Paragraphs>169</Paragraphs>
  <Slides>23</Slides>
  <Notes>6</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Verve</vt:lpstr>
      <vt:lpstr>Female and Male Perspectives</vt:lpstr>
      <vt:lpstr>Programmed for Love, 1981 Dorrit Willumsen, 1940-</vt:lpstr>
      <vt:lpstr>Dorrit Willumsen</vt:lpstr>
      <vt:lpstr>The 1970’s – women’s liberation</vt:lpstr>
      <vt:lpstr>1980’s</vt:lpstr>
      <vt:lpstr>Historical Women and Men</vt:lpstr>
      <vt:lpstr>Her Words</vt:lpstr>
      <vt:lpstr>The Creation of Bianca</vt:lpstr>
      <vt:lpstr>Programmed for Love</vt:lpstr>
      <vt:lpstr>Robots and Love</vt:lpstr>
      <vt:lpstr>Love and Robots</vt:lpstr>
      <vt:lpstr>Slide 12</vt:lpstr>
      <vt:lpstr>Pygmalion -Myth</vt:lpstr>
      <vt:lpstr>Pygmalion-Myth</vt:lpstr>
      <vt:lpstr>Gender-expectations</vt:lpstr>
      <vt:lpstr>Programmed for Love</vt:lpstr>
      <vt:lpstr>Slide 17</vt:lpstr>
      <vt:lpstr>Slide 18</vt:lpstr>
      <vt:lpstr>Summary of Chapter</vt:lpstr>
      <vt:lpstr>Themes</vt:lpstr>
      <vt:lpstr>Utopian Satire?</vt:lpstr>
      <vt:lpstr>Clips from “Lars and the Real Girl” 2007</vt:lpstr>
      <vt:lpstr>Questions</vt:lpstr>
    </vt:vector>
  </TitlesOfParts>
  <Company>Condor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Female and Male Perspectives</dc:title>
  <dc:creator>Nete</dc:creator>
  <cp:lastModifiedBy>Jorg</cp:lastModifiedBy>
  <cp:revision>31</cp:revision>
  <dcterms:created xsi:type="dcterms:W3CDTF">2010-02-14T17:56:22Z</dcterms:created>
  <dcterms:modified xsi:type="dcterms:W3CDTF">2011-02-11T16:29:22Z</dcterms:modified>
</cp:coreProperties>
</file>