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257" r:id="rId3"/>
    <p:sldId id="258" r:id="rId4"/>
    <p:sldId id="259" r:id="rId5"/>
    <p:sldId id="272" r:id="rId6"/>
    <p:sldId id="264" r:id="rId7"/>
    <p:sldId id="261" r:id="rId8"/>
    <p:sldId id="262" r:id="rId9"/>
    <p:sldId id="260" r:id="rId10"/>
    <p:sldId id="265" r:id="rId11"/>
    <p:sldId id="266" r:id="rId12"/>
    <p:sldId id="267" r:id="rId13"/>
    <p:sldId id="268" r:id="rId14"/>
    <p:sldId id="269" r:id="rId15"/>
    <p:sldId id="270" r:id="rId16"/>
    <p:sldId id="263"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96" y="-4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A315E7-1202-4285-B967-70D44A7F190B}" type="datetimeFigureOut">
              <a:rPr lang="en-US" smtClean="0"/>
              <a:pPr/>
              <a:t>2/2/2011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699503-40D5-4DE3-A690-4E870F48930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DFFEA8-C773-43E8-8663-5466B0E8E06D}" type="datetimeFigureOut">
              <a:rPr lang="en-US" smtClean="0"/>
              <a:pPr/>
              <a:t>2/2/2011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C4099D-DE26-44CA-9D5B-AFC3BBAF0B3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FFEA8-C773-43E8-8663-5466B0E8E06D}"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FFEA8-C773-43E8-8663-5466B0E8E06D}"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FFEA8-C773-43E8-8663-5466B0E8E06D}"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DFFEA8-C773-43E8-8663-5466B0E8E06D}"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4099D-DE26-44CA-9D5B-AFC3BBAF0B3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FFEA8-C773-43E8-8663-5466B0E8E06D}" type="datetimeFigureOut">
              <a:rPr lang="en-US" smtClean="0"/>
              <a:pPr/>
              <a:t>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DFFEA8-C773-43E8-8663-5466B0E8E06D}" type="datetimeFigureOut">
              <a:rPr lang="en-US" smtClean="0"/>
              <a:pPr/>
              <a:t>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DFFEA8-C773-43E8-8663-5466B0E8E06D}" type="datetimeFigureOut">
              <a:rPr lang="en-US" smtClean="0"/>
              <a:pPr/>
              <a:t>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FFEA8-C773-43E8-8663-5466B0E8E06D}" type="datetimeFigureOut">
              <a:rPr lang="en-US" smtClean="0"/>
              <a:pPr/>
              <a:t>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FFEA8-C773-43E8-8663-5466B0E8E06D}" type="datetimeFigureOut">
              <a:rPr lang="en-US" smtClean="0"/>
              <a:pPr/>
              <a:t>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4099D-DE26-44CA-9D5B-AFC3BBAF0B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DFFEA8-C773-43E8-8663-5466B0E8E06D}" type="datetimeFigureOut">
              <a:rPr lang="en-US" smtClean="0"/>
              <a:pPr/>
              <a:t>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DC4099D-DE26-44CA-9D5B-AFC3BBAF0B3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DFFEA8-C773-43E8-8663-5466B0E8E06D}" type="datetimeFigureOut">
              <a:rPr lang="en-US" smtClean="0"/>
              <a:pPr/>
              <a:t>2/2/2011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C4099D-DE26-44CA-9D5B-AFC3BBAF0B3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Kallocain</a:t>
            </a:r>
            <a:endParaRPr lang="en-US" dirty="0"/>
          </a:p>
        </p:txBody>
      </p:sp>
      <p:sp>
        <p:nvSpPr>
          <p:cNvPr id="3" name="Subtitle 2"/>
          <p:cNvSpPr>
            <a:spLocks noGrp="1"/>
          </p:cNvSpPr>
          <p:nvPr>
            <p:ph type="subTitle" idx="1"/>
          </p:nvPr>
        </p:nvSpPr>
        <p:spPr/>
        <p:txBody>
          <a:bodyPr/>
          <a:lstStyle/>
          <a:p>
            <a:r>
              <a:rPr lang="en-US" dirty="0" smtClean="0"/>
              <a:t>Karin </a:t>
            </a:r>
            <a:r>
              <a:rPr lang="en-US" dirty="0" err="1" smtClean="0"/>
              <a:t>Boye</a:t>
            </a:r>
            <a:r>
              <a:rPr lang="en-US" dirty="0" smtClean="0"/>
              <a:t>, 1940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txBody>
          <a:bodyPr>
            <a:normAutofit fontScale="90000"/>
          </a:bodyPr>
          <a:lstStyle/>
          <a:p>
            <a:r>
              <a:rPr lang="da-DK" dirty="0" smtClean="0"/>
              <a:t>Summary II</a:t>
            </a:r>
            <a:endParaRPr lang="en-US" dirty="0"/>
          </a:p>
        </p:txBody>
      </p:sp>
      <p:sp>
        <p:nvSpPr>
          <p:cNvPr id="3" name="Content Placeholder 2"/>
          <p:cNvSpPr>
            <a:spLocks noGrp="1"/>
          </p:cNvSpPr>
          <p:nvPr>
            <p:ph idx="1"/>
          </p:nvPr>
        </p:nvSpPr>
        <p:spPr>
          <a:xfrm>
            <a:off x="457200" y="1268760"/>
            <a:ext cx="8229600" cy="5832648"/>
          </a:xfrm>
        </p:spPr>
        <p:txBody>
          <a:bodyPr>
            <a:normAutofit fontScale="85000" lnSpcReduction="20000"/>
          </a:bodyPr>
          <a:lstStyle/>
          <a:p>
            <a:r>
              <a:rPr lang="da-DK" dirty="0" smtClean="0"/>
              <a:t>At the end of his time in the capital, he is told that the city is being attacked</a:t>
            </a:r>
          </a:p>
          <a:p>
            <a:r>
              <a:rPr lang="da-DK" dirty="0" smtClean="0"/>
              <a:t>Has dinner with Rissen – shows that Rissen may know of/believe in life outside the Worldstate</a:t>
            </a:r>
          </a:p>
          <a:p>
            <a:r>
              <a:rPr lang="da-DK" dirty="0" smtClean="0"/>
              <a:t>Sea scrolls, desert city, possibility of neighboring state etc.</a:t>
            </a:r>
          </a:p>
          <a:p>
            <a:r>
              <a:rPr lang="da-DK" dirty="0" smtClean="0"/>
              <a:t>Kall talks to Karrek who grants him any wish due to his great contribution of Kallocain</a:t>
            </a:r>
          </a:p>
          <a:p>
            <a:r>
              <a:rPr lang="da-DK" dirty="0" smtClean="0"/>
              <a:t>Rats on Rissen</a:t>
            </a:r>
          </a:p>
          <a:p>
            <a:r>
              <a:rPr lang="da-DK" dirty="0" smtClean="0"/>
              <a:t>Injects Linda in her sleep – hears her confession</a:t>
            </a:r>
          </a:p>
          <a:p>
            <a:r>
              <a:rPr lang="da-DK" dirty="0" smtClean="0"/>
              <a:t>Internal struggle: family vs. the state</a:t>
            </a:r>
          </a:p>
          <a:p>
            <a:r>
              <a:rPr lang="da-DK" dirty="0" smtClean="0"/>
              <a:t>Kall requests a release of Rissen after talk with Linda, but it is denied</a:t>
            </a:r>
          </a:p>
          <a:p>
            <a:r>
              <a:rPr lang="da-DK" dirty="0" smtClean="0"/>
              <a:t>Injects Rissen himself</a:t>
            </a:r>
          </a:p>
          <a:p>
            <a:r>
              <a:rPr lang="da-DK" dirty="0" smtClean="0"/>
              <a:t>Rissen sentenced to death – speaks of a communion with humans and not the state</a:t>
            </a:r>
          </a:p>
          <a:p>
            <a:r>
              <a:rPr lang="da-DK" dirty="0" smtClean="0"/>
              <a:t>Kall goes to roof after lecture, gets picked up by foreign air force</a:t>
            </a:r>
          </a:p>
          <a:p>
            <a:r>
              <a:rPr lang="da-DK" dirty="0" smtClean="0"/>
              <a:t>Imprisoned, he speculates and does not know the fate of Chemistry City # 4</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36104"/>
          </a:xfrm>
        </p:spPr>
        <p:txBody>
          <a:bodyPr>
            <a:normAutofit fontScale="90000"/>
          </a:bodyPr>
          <a:lstStyle/>
          <a:p>
            <a:r>
              <a:rPr lang="da-DK" dirty="0" smtClean="0"/>
              <a:t>Important Dystopian Characteristics in </a:t>
            </a:r>
            <a:r>
              <a:rPr lang="da-DK" i="1" dirty="0" smtClean="0"/>
              <a:t>Kallocain</a:t>
            </a:r>
            <a:endParaRPr lang="en-US" i="1" dirty="0"/>
          </a:p>
        </p:txBody>
      </p:sp>
      <p:sp>
        <p:nvSpPr>
          <p:cNvPr id="3" name="Content Placeholder 2"/>
          <p:cNvSpPr>
            <a:spLocks noGrp="1"/>
          </p:cNvSpPr>
          <p:nvPr>
            <p:ph idx="1"/>
          </p:nvPr>
        </p:nvSpPr>
        <p:spPr>
          <a:xfrm>
            <a:off x="457200" y="1412776"/>
            <a:ext cx="8229600" cy="4911824"/>
          </a:xfrm>
        </p:spPr>
        <p:txBody>
          <a:bodyPr>
            <a:normAutofit fontScale="85000" lnSpcReduction="20000"/>
          </a:bodyPr>
          <a:lstStyle/>
          <a:p>
            <a:r>
              <a:rPr lang="da-DK" dirty="0" smtClean="0"/>
              <a:t>Futuristic aspects: the growth of the State, the development of Kallocain</a:t>
            </a:r>
          </a:p>
          <a:p>
            <a:r>
              <a:rPr lang="da-DK" dirty="0" smtClean="0"/>
              <a:t>Warning about the expanding power of a ”State”</a:t>
            </a:r>
          </a:p>
          <a:p>
            <a:r>
              <a:rPr lang="da-DK" dirty="0" smtClean="0"/>
              <a:t>Comments on our society: ”I knew that in days gone by, during the Civilian Era, it has been necessary to entice people to effort and work through hope for roomier living quarters, better food, and more attractive dress.” p. 6</a:t>
            </a:r>
          </a:p>
          <a:p>
            <a:r>
              <a:rPr lang="da-DK" dirty="0" smtClean="0"/>
              <a:t>Propaganda used to control the citizens (Leo’s apology p.56)</a:t>
            </a:r>
          </a:p>
          <a:p>
            <a:r>
              <a:rPr lang="da-DK" dirty="0" smtClean="0"/>
              <a:t>Restrictions on Information, Independent Thought, and Freedom. Citizens  are constantly monitored with cameras and glass walls</a:t>
            </a:r>
          </a:p>
          <a:p>
            <a:r>
              <a:rPr lang="da-DK" dirty="0" smtClean="0"/>
              <a:t>A Figurehead or concept is worshipped (The State)</a:t>
            </a:r>
          </a:p>
          <a:p>
            <a:r>
              <a:rPr lang="da-DK" dirty="0" smtClean="0"/>
              <a:t>Citizens are dehumanized  - Volunteers used as guineapigs</a:t>
            </a:r>
          </a:p>
          <a:p>
            <a:r>
              <a:rPr lang="da-DK" dirty="0" smtClean="0"/>
              <a:t>Conforming to uniformity – no individuality or dissent – f.ex. the banquet where ”The food satisfied the top general as well as the private,” (p.6) uniforms, and standardized apartments.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lstStyle/>
          <a:p>
            <a:r>
              <a:rPr lang="da-DK" dirty="0" smtClean="0"/>
              <a:t>The State</a:t>
            </a:r>
            <a:endParaRPr lang="en-US" dirty="0"/>
          </a:p>
        </p:txBody>
      </p:sp>
      <p:sp>
        <p:nvSpPr>
          <p:cNvPr id="3" name="Content Placeholder 2"/>
          <p:cNvSpPr>
            <a:spLocks noGrp="1"/>
          </p:cNvSpPr>
          <p:nvPr>
            <p:ph idx="1"/>
          </p:nvPr>
        </p:nvSpPr>
        <p:spPr>
          <a:xfrm>
            <a:off x="457200" y="1556792"/>
            <a:ext cx="8229600" cy="5472608"/>
          </a:xfrm>
        </p:spPr>
        <p:txBody>
          <a:bodyPr>
            <a:normAutofit fontScale="85000" lnSpcReduction="20000"/>
          </a:bodyPr>
          <a:lstStyle/>
          <a:p>
            <a:r>
              <a:rPr lang="da-DK" dirty="0" smtClean="0"/>
              <a:t>The State dominates</a:t>
            </a:r>
          </a:p>
          <a:p>
            <a:r>
              <a:rPr lang="da-DK" dirty="0" smtClean="0"/>
              <a:t>Kallocain as an option to control thoughts (p.102) – the Big Brother!</a:t>
            </a:r>
          </a:p>
          <a:p>
            <a:r>
              <a:rPr lang="da-DK" dirty="0" smtClean="0"/>
              <a:t>A means of disciplining thought-offenders</a:t>
            </a:r>
          </a:p>
          <a:p>
            <a:r>
              <a:rPr lang="da-DK" dirty="0" smtClean="0"/>
              <a:t>Cameras everywhere (also in the bedroom – the performance for the State!)</a:t>
            </a:r>
          </a:p>
          <a:p>
            <a:r>
              <a:rPr lang="da-DK" dirty="0" smtClean="0"/>
              <a:t>Totalitarian dictatorship – one political party, </a:t>
            </a:r>
            <a:r>
              <a:rPr lang="da-DK" dirty="0" smtClean="0"/>
              <a:t>monopoly, </a:t>
            </a:r>
            <a:r>
              <a:rPr lang="da-DK" dirty="0" smtClean="0"/>
              <a:t>and centralized power</a:t>
            </a:r>
          </a:p>
          <a:p>
            <a:r>
              <a:rPr lang="da-DK" dirty="0" smtClean="0"/>
              <a:t>Control and rule through Fear: ”The one who fails to inspire fear cannot demand respect either, quite naturally, since respect always means acknowledgement of strength, superiority, power;  and strength, superiority and power are always dangerous.” (p. 44)</a:t>
            </a:r>
          </a:p>
          <a:p>
            <a:r>
              <a:rPr lang="da-DK" dirty="0" smtClean="0"/>
              <a:t>Ideological </a:t>
            </a:r>
            <a:r>
              <a:rPr lang="da-DK" dirty="0" smtClean="0"/>
              <a:t>Power – using propaganda to reach ”perfection” – </a:t>
            </a:r>
            <a:r>
              <a:rPr lang="da-DK" dirty="0" smtClean="0"/>
              <a:t>media, </a:t>
            </a:r>
            <a:r>
              <a:rPr lang="da-DK" dirty="0" smtClean="0"/>
              <a:t>economy, communication, education etc.</a:t>
            </a:r>
          </a:p>
          <a:p>
            <a:r>
              <a:rPr lang="da-DK" dirty="0" smtClean="0"/>
              <a:t>Mass surveillance – no dissent</a:t>
            </a:r>
          </a:p>
          <a:p>
            <a:r>
              <a:rPr lang="da-DK" dirty="0" smtClean="0"/>
              <a:t>State sponsored violence: Secret Police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The Worldstate</a:t>
            </a:r>
            <a:endParaRPr lang="en-US" dirty="0"/>
          </a:p>
        </p:txBody>
      </p:sp>
      <p:sp>
        <p:nvSpPr>
          <p:cNvPr id="3" name="Content Placeholder 2"/>
          <p:cNvSpPr>
            <a:spLocks noGrp="1"/>
          </p:cNvSpPr>
          <p:nvPr>
            <p:ph idx="1"/>
          </p:nvPr>
        </p:nvSpPr>
        <p:spPr/>
        <p:txBody>
          <a:bodyPr>
            <a:normAutofit lnSpcReduction="10000"/>
          </a:bodyPr>
          <a:lstStyle/>
          <a:p>
            <a:r>
              <a:rPr lang="da-DK" dirty="0" smtClean="0"/>
              <a:t>”The social body had developed from a planless herd </a:t>
            </a:r>
            <a:r>
              <a:rPr lang="da-DK" dirty="0" smtClean="0"/>
              <a:t>to the </a:t>
            </a:r>
            <a:r>
              <a:rPr lang="da-DK" dirty="0" smtClean="0"/>
              <a:t>most highly organized and differentiated of all forms: our present Worldstate. From individualism to </a:t>
            </a:r>
            <a:r>
              <a:rPr lang="da-DK" dirty="0" smtClean="0"/>
              <a:t>collectivism </a:t>
            </a:r>
            <a:r>
              <a:rPr lang="da-DK" dirty="0" smtClean="0"/>
              <a:t>. . The individual was only a cell with no other significance </a:t>
            </a:r>
            <a:r>
              <a:rPr lang="da-DK" dirty="0" smtClean="0"/>
              <a:t>than </a:t>
            </a:r>
            <a:r>
              <a:rPr lang="da-DK" dirty="0" smtClean="0"/>
              <a:t>that </a:t>
            </a:r>
            <a:r>
              <a:rPr lang="da-DK" dirty="0" smtClean="0"/>
              <a:t>it </a:t>
            </a:r>
            <a:r>
              <a:rPr lang="da-DK" dirty="0" smtClean="0"/>
              <a:t>served the organism [society]as a whole.” (p.51)</a:t>
            </a:r>
          </a:p>
          <a:p>
            <a:endParaRPr lang="da-DK" dirty="0" smtClean="0"/>
          </a:p>
          <a:p>
            <a:r>
              <a:rPr lang="da-DK" dirty="0" smtClean="0"/>
              <a:t>”The common uniform – one for work, one for leisure, and one for military and police service – was the same for all, for men and women, for high and low, except for the insignia.” (p.6-7)</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dirty="0" smtClean="0"/>
              <a:t>Comparisons</a:t>
            </a:r>
            <a:endParaRPr lang="en-US" dirty="0"/>
          </a:p>
        </p:txBody>
      </p:sp>
      <p:sp>
        <p:nvSpPr>
          <p:cNvPr id="4" name="Content Placeholder 3"/>
          <p:cNvSpPr>
            <a:spLocks noGrp="1"/>
          </p:cNvSpPr>
          <p:nvPr>
            <p:ph sz="half" idx="1"/>
          </p:nvPr>
        </p:nvSpPr>
        <p:spPr/>
        <p:txBody>
          <a:bodyPr>
            <a:normAutofit fontScale="92500"/>
          </a:bodyPr>
          <a:lstStyle/>
          <a:p>
            <a:r>
              <a:rPr lang="da-DK" b="1" dirty="0" smtClean="0"/>
              <a:t>Nazi Germany</a:t>
            </a:r>
            <a:r>
              <a:rPr lang="da-DK" dirty="0" smtClean="0"/>
              <a:t>:</a:t>
            </a:r>
          </a:p>
          <a:p>
            <a:r>
              <a:rPr lang="da-DK" dirty="0" smtClean="0"/>
              <a:t>WAR (repression, stability, young soldiers for the state – 8 years old)</a:t>
            </a:r>
          </a:p>
          <a:p>
            <a:r>
              <a:rPr lang="da-DK" dirty="0" smtClean="0"/>
              <a:t>FREEDOM of SPEECH (no way to express your individual self)</a:t>
            </a:r>
          </a:p>
          <a:p>
            <a:r>
              <a:rPr lang="da-DK" dirty="0" smtClean="0"/>
              <a:t>HUMAN EXPERIMENTATION (using human test-subjects)</a:t>
            </a:r>
            <a:endParaRPr lang="en-US" dirty="0"/>
          </a:p>
        </p:txBody>
      </p:sp>
      <p:pic>
        <p:nvPicPr>
          <p:cNvPr id="6" name="Content Placeholder 5" descr="hitler-at-dortmund.jpg"/>
          <p:cNvPicPr>
            <a:picLocks noGrp="1" noChangeAspect="1"/>
          </p:cNvPicPr>
          <p:nvPr>
            <p:ph sz="half" idx="2"/>
          </p:nvPr>
        </p:nvPicPr>
        <p:blipFill>
          <a:blip r:embed="rId2" cstate="print"/>
          <a:stretch>
            <a:fillRect/>
          </a:stretch>
        </p:blipFill>
        <p:spPr>
          <a:xfrm>
            <a:off x="3923928" y="3659254"/>
            <a:ext cx="4752528" cy="3198746"/>
          </a:xfrm>
        </p:spPr>
      </p:pic>
      <p:pic>
        <p:nvPicPr>
          <p:cNvPr id="7" name="Picture 6" descr="adolf_hitler_02.jpg"/>
          <p:cNvPicPr>
            <a:picLocks noChangeAspect="1"/>
          </p:cNvPicPr>
          <p:nvPr/>
        </p:nvPicPr>
        <p:blipFill>
          <a:blip r:embed="rId3" cstate="print"/>
          <a:stretch>
            <a:fillRect/>
          </a:stretch>
        </p:blipFill>
        <p:spPr>
          <a:xfrm>
            <a:off x="4644008" y="476672"/>
            <a:ext cx="4859229" cy="321297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r>
              <a:rPr lang="da-DK" dirty="0" smtClean="0"/>
              <a:t>Comparison II</a:t>
            </a:r>
            <a:endParaRPr lang="en-US" dirty="0"/>
          </a:p>
        </p:txBody>
      </p:sp>
      <p:sp>
        <p:nvSpPr>
          <p:cNvPr id="3" name="Content Placeholder 2"/>
          <p:cNvSpPr>
            <a:spLocks noGrp="1"/>
          </p:cNvSpPr>
          <p:nvPr>
            <p:ph sz="half" idx="1"/>
          </p:nvPr>
        </p:nvSpPr>
        <p:spPr>
          <a:xfrm>
            <a:off x="0" y="1920084"/>
            <a:ext cx="4495800" cy="4937915"/>
          </a:xfrm>
        </p:spPr>
        <p:txBody>
          <a:bodyPr>
            <a:normAutofit fontScale="92500"/>
          </a:bodyPr>
          <a:lstStyle/>
          <a:p>
            <a:r>
              <a:rPr lang="da-DK" b="1" dirty="0" smtClean="0"/>
              <a:t>USSR under Stalin (1922-53)</a:t>
            </a:r>
          </a:p>
          <a:p>
            <a:r>
              <a:rPr lang="da-DK" b="1" dirty="0" smtClean="0"/>
              <a:t>NKVD and KGB </a:t>
            </a:r>
            <a:r>
              <a:rPr lang="da-DK" dirty="0" smtClean="0"/>
              <a:t>(Brutal and repressive police force silences anyone questioning authority)</a:t>
            </a:r>
          </a:p>
          <a:p>
            <a:r>
              <a:rPr lang="da-DK" b="1" dirty="0" smtClean="0"/>
              <a:t>Public trials and executions</a:t>
            </a:r>
          </a:p>
          <a:p>
            <a:pPr>
              <a:buNone/>
            </a:pPr>
            <a:r>
              <a:rPr lang="da-DK" b="1" dirty="0" smtClean="0"/>
              <a:t>    (</a:t>
            </a:r>
            <a:r>
              <a:rPr lang="da-DK" dirty="0" smtClean="0"/>
              <a:t>estimated 55 </a:t>
            </a:r>
            <a:r>
              <a:rPr lang="da-DK" dirty="0" smtClean="0"/>
              <a:t>million people)</a:t>
            </a:r>
            <a:endParaRPr lang="da-DK" dirty="0" smtClean="0"/>
          </a:p>
          <a:p>
            <a:r>
              <a:rPr lang="da-DK" b="1" dirty="0" smtClean="0"/>
              <a:t>Surveillance and espionage</a:t>
            </a:r>
          </a:p>
          <a:p>
            <a:r>
              <a:rPr lang="da-DK" b="1" dirty="0" smtClean="0"/>
              <a:t>Loyalty to the State </a:t>
            </a:r>
            <a:r>
              <a:rPr lang="da-DK" dirty="0" smtClean="0"/>
              <a:t>(in </a:t>
            </a:r>
            <a:r>
              <a:rPr lang="da-DK" i="1" dirty="0" smtClean="0"/>
              <a:t>Kallocain</a:t>
            </a:r>
            <a:r>
              <a:rPr lang="da-DK" dirty="0" smtClean="0"/>
              <a:t>, 9 out of 10 wives gave up their husbands as traitors)</a:t>
            </a:r>
            <a:endParaRPr lang="en-US" dirty="0"/>
          </a:p>
        </p:txBody>
      </p:sp>
      <p:pic>
        <p:nvPicPr>
          <p:cNvPr id="5" name="Content Placeholder 4" descr="Stalin and socialism.jpg"/>
          <p:cNvPicPr>
            <a:picLocks noGrp="1" noChangeAspect="1"/>
          </p:cNvPicPr>
          <p:nvPr>
            <p:ph sz="half" idx="2"/>
          </p:nvPr>
        </p:nvPicPr>
        <p:blipFill>
          <a:blip r:embed="rId2" cstate="print"/>
          <a:stretch>
            <a:fillRect/>
          </a:stretch>
        </p:blipFill>
        <p:spPr>
          <a:xfrm>
            <a:off x="4716016" y="0"/>
            <a:ext cx="4188467" cy="3094230"/>
          </a:xfrm>
        </p:spPr>
      </p:pic>
      <p:pic>
        <p:nvPicPr>
          <p:cNvPr id="6" name="Picture 5" descr="Stalin and falsification.jpg"/>
          <p:cNvPicPr>
            <a:picLocks noChangeAspect="1"/>
          </p:cNvPicPr>
          <p:nvPr/>
        </p:nvPicPr>
        <p:blipFill>
          <a:blip r:embed="rId3" cstate="print"/>
          <a:stretch>
            <a:fillRect/>
          </a:stretch>
        </p:blipFill>
        <p:spPr>
          <a:xfrm>
            <a:off x="5220072" y="3054099"/>
            <a:ext cx="3240360" cy="380390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 Message</a:t>
            </a:r>
            <a:endParaRPr lang="en-US" dirty="0"/>
          </a:p>
        </p:txBody>
      </p:sp>
      <p:sp>
        <p:nvSpPr>
          <p:cNvPr id="3" name="Content Placeholder 2"/>
          <p:cNvSpPr>
            <a:spLocks noGrp="1"/>
          </p:cNvSpPr>
          <p:nvPr>
            <p:ph idx="1"/>
          </p:nvPr>
        </p:nvSpPr>
        <p:spPr/>
        <p:txBody>
          <a:bodyPr>
            <a:normAutofit lnSpcReduction="10000"/>
          </a:bodyPr>
          <a:lstStyle/>
          <a:p>
            <a:r>
              <a:rPr lang="en-US" dirty="0" smtClean="0"/>
              <a:t>Family / relationships / emotions</a:t>
            </a:r>
          </a:p>
          <a:p>
            <a:r>
              <a:rPr lang="en-US" dirty="0" smtClean="0"/>
              <a:t>War – as peace</a:t>
            </a:r>
          </a:p>
          <a:p>
            <a:r>
              <a:rPr lang="en-US" dirty="0" smtClean="0"/>
              <a:t>Freedom / Tyranny</a:t>
            </a:r>
          </a:p>
          <a:p>
            <a:r>
              <a:rPr lang="en-US" dirty="0" smtClean="0"/>
              <a:t>Individual perceptions of the whole</a:t>
            </a:r>
          </a:p>
          <a:p>
            <a:r>
              <a:rPr lang="en-US" dirty="0" smtClean="0"/>
              <a:t>Lack of individual communication</a:t>
            </a:r>
          </a:p>
          <a:p>
            <a:r>
              <a:rPr lang="en-US" dirty="0" smtClean="0"/>
              <a:t>Freedom / choice</a:t>
            </a:r>
          </a:p>
          <a:p>
            <a:r>
              <a:rPr lang="en-US" dirty="0" smtClean="0"/>
              <a:t>Humans as tools</a:t>
            </a:r>
          </a:p>
          <a:p>
            <a:r>
              <a:rPr lang="en-US" dirty="0" smtClean="0"/>
              <a:t>Power</a:t>
            </a:r>
          </a:p>
          <a:p>
            <a:r>
              <a:rPr lang="da-DK" dirty="0" smtClean="0"/>
              <a:t>Thought-Control through Kallocain</a:t>
            </a:r>
            <a:endParaRPr lang="en-US" dirty="0" smtClean="0"/>
          </a:p>
          <a:p>
            <a:r>
              <a:rPr lang="en-US" dirty="0" smtClean="0"/>
              <a:t>The good life?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Questions</a:t>
            </a:r>
            <a:endParaRPr lang="en-US" dirty="0"/>
          </a:p>
        </p:txBody>
      </p:sp>
      <p:sp>
        <p:nvSpPr>
          <p:cNvPr id="3" name="Content Placeholder 2"/>
          <p:cNvSpPr>
            <a:spLocks noGrp="1"/>
          </p:cNvSpPr>
          <p:nvPr>
            <p:ph idx="1"/>
          </p:nvPr>
        </p:nvSpPr>
        <p:spPr>
          <a:xfrm>
            <a:off x="457200" y="1935480"/>
            <a:ext cx="8229600" cy="4922520"/>
          </a:xfrm>
        </p:spPr>
        <p:txBody>
          <a:bodyPr>
            <a:normAutofit lnSpcReduction="10000"/>
          </a:bodyPr>
          <a:lstStyle/>
          <a:p>
            <a:r>
              <a:rPr lang="da-DK" dirty="0" smtClean="0"/>
              <a:t>1) Leo Kall wants to move up the ladder via his invention. Is he satisfied at the end? </a:t>
            </a:r>
          </a:p>
          <a:p>
            <a:r>
              <a:rPr lang="da-DK" dirty="0" smtClean="0"/>
              <a:t>2) Is there any kind of mobility in a Totalitarian State?</a:t>
            </a:r>
          </a:p>
          <a:p>
            <a:r>
              <a:rPr lang="da-DK" dirty="0" smtClean="0"/>
              <a:t>3) What does Rissen symbolize? What does he mean when he says ”no fellow soldier over forty can have a clear conscience?”</a:t>
            </a:r>
          </a:p>
          <a:p>
            <a:r>
              <a:rPr lang="da-DK" dirty="0" smtClean="0"/>
              <a:t>4) What is the symbolic significance of the story of Reor? (pp.88-90)</a:t>
            </a:r>
          </a:p>
          <a:p>
            <a:r>
              <a:rPr lang="da-DK" dirty="0" smtClean="0"/>
              <a:t>5) What are the views on marriage / love / </a:t>
            </a:r>
            <a:r>
              <a:rPr lang="da-DK" dirty="0" smtClean="0"/>
              <a:t>child- </a:t>
            </a:r>
            <a:r>
              <a:rPr lang="da-DK" dirty="0" smtClean="0"/>
              <a:t>rearing in the Worldstate? And why?</a:t>
            </a:r>
          </a:p>
          <a:p>
            <a:r>
              <a:rPr lang="da-DK" dirty="0" smtClean="0"/>
              <a:t>6) Discuss the use of propaganda (pp.116-119) and how it relates to our society today.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Karin </a:t>
            </a:r>
            <a:r>
              <a:rPr lang="en-US" dirty="0" err="1" smtClean="0"/>
              <a:t>Boye</a:t>
            </a:r>
            <a:r>
              <a:rPr lang="en-US" dirty="0" smtClean="0"/>
              <a:t>, 1900-1941</a:t>
            </a:r>
            <a:endParaRPr lang="en-US" dirty="0"/>
          </a:p>
        </p:txBody>
      </p:sp>
      <p:pic>
        <p:nvPicPr>
          <p:cNvPr id="4" name="Content Placeholder 3" descr="boye.jpg"/>
          <p:cNvPicPr>
            <a:picLocks noGrp="1" noChangeAspect="1"/>
          </p:cNvPicPr>
          <p:nvPr>
            <p:ph idx="1"/>
          </p:nvPr>
        </p:nvPicPr>
        <p:blipFill>
          <a:blip r:embed="rId2" cstate="print"/>
          <a:stretch>
            <a:fillRect/>
          </a:stretch>
        </p:blipFill>
        <p:spPr>
          <a:xfrm>
            <a:off x="6000760" y="2143116"/>
            <a:ext cx="2457450" cy="337185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Shield-Maiden</a:t>
            </a:r>
            <a:endParaRPr lang="en-US" dirty="0"/>
          </a:p>
        </p:txBody>
      </p:sp>
      <p:sp>
        <p:nvSpPr>
          <p:cNvPr id="3" name="Content Placeholder 2"/>
          <p:cNvSpPr>
            <a:spLocks noGrp="1"/>
          </p:cNvSpPr>
          <p:nvPr>
            <p:ph sz="half" idx="1"/>
          </p:nvPr>
        </p:nvSpPr>
        <p:spPr>
          <a:xfrm>
            <a:off x="0" y="1920085"/>
            <a:ext cx="4495800" cy="4434840"/>
          </a:xfrm>
        </p:spPr>
        <p:txBody>
          <a:bodyPr>
            <a:noAutofit/>
          </a:bodyPr>
          <a:lstStyle/>
          <a:p>
            <a:r>
              <a:rPr lang="en-US" sz="2000" dirty="0" smtClean="0"/>
              <a:t>I dreamed about swords last night</a:t>
            </a:r>
            <a:br>
              <a:rPr lang="en-US" sz="2000" dirty="0" smtClean="0"/>
            </a:br>
            <a:r>
              <a:rPr lang="en-US" sz="2000" dirty="0" smtClean="0"/>
              <a:t>I dreamed about battle last night.</a:t>
            </a:r>
            <a:br>
              <a:rPr lang="en-US" sz="2000" dirty="0" smtClean="0"/>
            </a:br>
            <a:r>
              <a:rPr lang="en-US" sz="2000" dirty="0" smtClean="0"/>
              <a:t>I dreamed I fought by your side</a:t>
            </a:r>
            <a:br>
              <a:rPr lang="en-US" sz="2000" dirty="0" smtClean="0"/>
            </a:br>
            <a:r>
              <a:rPr lang="en-US" sz="2000" dirty="0" smtClean="0"/>
              <a:t>armored and strong, last night.</a:t>
            </a:r>
          </a:p>
          <a:p>
            <a:r>
              <a:rPr lang="en-US" sz="2000" dirty="0" smtClean="0"/>
              <a:t>Lightning flashed harsh from your hand,</a:t>
            </a:r>
            <a:br>
              <a:rPr lang="en-US" sz="2000" dirty="0" smtClean="0"/>
            </a:br>
            <a:r>
              <a:rPr lang="en-US" sz="2000" dirty="0" smtClean="0"/>
              <a:t>and the giants fell at your feet.</a:t>
            </a:r>
            <a:br>
              <a:rPr lang="en-US" sz="2000" dirty="0" smtClean="0"/>
            </a:br>
            <a:r>
              <a:rPr lang="en-US" sz="2000" dirty="0" smtClean="0"/>
              <a:t>Our ranks closed lightly and sang</a:t>
            </a:r>
            <a:br>
              <a:rPr lang="en-US" sz="2000" dirty="0" smtClean="0"/>
            </a:br>
            <a:r>
              <a:rPr lang="en-US" sz="2000" dirty="0" smtClean="0"/>
              <a:t>in silent darkness’ threat.</a:t>
            </a:r>
          </a:p>
          <a:p>
            <a:r>
              <a:rPr lang="en-US" sz="2000" dirty="0" smtClean="0"/>
              <a:t>I dreamed about blood last night.</a:t>
            </a:r>
            <a:br>
              <a:rPr lang="en-US" sz="2000" dirty="0" smtClean="0"/>
            </a:br>
            <a:r>
              <a:rPr lang="en-US" sz="2000" dirty="0" smtClean="0"/>
              <a:t>I dreamed about death last night.</a:t>
            </a:r>
            <a:br>
              <a:rPr lang="en-US" sz="2000" dirty="0" smtClean="0"/>
            </a:br>
            <a:r>
              <a:rPr lang="en-US" sz="2000" dirty="0" smtClean="0"/>
              <a:t>I dreamed I fell by your side</a:t>
            </a:r>
            <a:br>
              <a:rPr lang="en-US" sz="2000" dirty="0" smtClean="0"/>
            </a:br>
            <a:r>
              <a:rPr lang="en-US" sz="2000" dirty="0" smtClean="0"/>
              <a:t>with a mortal wound, last night.</a:t>
            </a:r>
          </a:p>
          <a:p>
            <a:endParaRPr lang="en-US" sz="2000" dirty="0"/>
          </a:p>
        </p:txBody>
      </p:sp>
      <p:sp>
        <p:nvSpPr>
          <p:cNvPr id="4" name="Content Placeholder 3"/>
          <p:cNvSpPr>
            <a:spLocks noGrp="1"/>
          </p:cNvSpPr>
          <p:nvPr>
            <p:ph sz="half" idx="2"/>
          </p:nvPr>
        </p:nvSpPr>
        <p:spPr>
          <a:xfrm>
            <a:off x="4648200" y="1920085"/>
            <a:ext cx="4495800" cy="4434840"/>
          </a:xfrm>
        </p:spPr>
        <p:txBody>
          <a:bodyPr>
            <a:normAutofit/>
          </a:bodyPr>
          <a:lstStyle/>
          <a:p>
            <a:r>
              <a:rPr lang="en-US" sz="2000" dirty="0" smtClean="0"/>
              <a:t>You marked not at all that I fell.</a:t>
            </a:r>
            <a:br>
              <a:rPr lang="en-US" sz="2000" dirty="0" smtClean="0"/>
            </a:br>
            <a:r>
              <a:rPr lang="en-US" sz="2000" dirty="0" smtClean="0"/>
              <a:t>Earnest was your mouth.</a:t>
            </a:r>
            <a:br>
              <a:rPr lang="en-US" sz="2000" dirty="0" smtClean="0"/>
            </a:br>
            <a:r>
              <a:rPr lang="en-US" sz="2000" dirty="0" smtClean="0"/>
              <a:t>With steady hand the shield you held,</a:t>
            </a:r>
            <a:br>
              <a:rPr lang="en-US" sz="2000" dirty="0" smtClean="0"/>
            </a:br>
            <a:r>
              <a:rPr lang="en-US" sz="2000" dirty="0" smtClean="0"/>
              <a:t>and went your way straight forth.</a:t>
            </a:r>
          </a:p>
          <a:p>
            <a:r>
              <a:rPr lang="en-US" sz="2000" dirty="0" smtClean="0"/>
              <a:t>I dreamed about fire last night.</a:t>
            </a:r>
            <a:br>
              <a:rPr lang="en-US" sz="2000" dirty="0" smtClean="0"/>
            </a:br>
            <a:r>
              <a:rPr lang="en-US" sz="2000" dirty="0" smtClean="0"/>
              <a:t>I dreamed about roses last night.</a:t>
            </a:r>
            <a:br>
              <a:rPr lang="en-US" sz="2000" dirty="0" smtClean="0"/>
            </a:br>
            <a:r>
              <a:rPr lang="en-US" sz="2000" dirty="0" smtClean="0"/>
              <a:t>I dreamed my death was fair and good.</a:t>
            </a:r>
            <a:br>
              <a:rPr lang="en-US" sz="2000" dirty="0" smtClean="0"/>
            </a:br>
            <a:r>
              <a:rPr lang="en-US" sz="2000" dirty="0" smtClean="0"/>
              <a:t>So did I dream last night.</a:t>
            </a: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Kallocain</a:t>
            </a:r>
            <a:r>
              <a:rPr lang="en-US" dirty="0" smtClean="0"/>
              <a:t>, 1940</a:t>
            </a:r>
            <a:endParaRPr lang="en-US" dirty="0"/>
          </a:p>
        </p:txBody>
      </p:sp>
      <p:sp>
        <p:nvSpPr>
          <p:cNvPr id="5" name="Content Placeholder 4"/>
          <p:cNvSpPr>
            <a:spLocks noGrp="1"/>
          </p:cNvSpPr>
          <p:nvPr>
            <p:ph idx="1"/>
          </p:nvPr>
        </p:nvSpPr>
        <p:spPr/>
        <p:txBody>
          <a:bodyPr/>
          <a:lstStyle/>
          <a:p>
            <a:r>
              <a:rPr lang="da-DK" sz="3200" dirty="0" smtClean="0"/>
              <a:t>Dystopian novel – The All-Powerful State, the dark vision of the future with dehumanized and fearful lives</a:t>
            </a:r>
            <a:endParaRPr lang="en-US" sz="3200" dirty="0" smtClean="0"/>
          </a:p>
          <a:p>
            <a:r>
              <a:rPr lang="en-US" sz="3200" dirty="0" smtClean="0"/>
              <a:t>What do we gain from society, and what do we give up to be a part of it?</a:t>
            </a:r>
          </a:p>
          <a:p>
            <a:endParaRPr lang="en-US" sz="3200" dirty="0" smtClean="0"/>
          </a:p>
          <a:p>
            <a:r>
              <a:rPr lang="en-US" sz="3200" dirty="0" smtClean="0"/>
              <a:t>The ultimate collective society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Folkhemmet</a:t>
            </a:r>
            <a:endParaRPr lang="en-US" dirty="0"/>
          </a:p>
        </p:txBody>
      </p:sp>
      <p:sp>
        <p:nvSpPr>
          <p:cNvPr id="3" name="Content Placeholder 2"/>
          <p:cNvSpPr>
            <a:spLocks noGrp="1"/>
          </p:cNvSpPr>
          <p:nvPr>
            <p:ph idx="1"/>
          </p:nvPr>
        </p:nvSpPr>
        <p:spPr/>
        <p:txBody>
          <a:bodyPr/>
          <a:lstStyle/>
          <a:p>
            <a:r>
              <a:rPr lang="da-DK" dirty="0" smtClean="0"/>
              <a:t>Swedish Middle way – Capitalism / Communism</a:t>
            </a:r>
          </a:p>
          <a:p>
            <a:r>
              <a:rPr lang="da-DK" dirty="0" smtClean="0"/>
              <a:t>Ernst Wigforss and Per Albin Hansson (1930s)</a:t>
            </a:r>
          </a:p>
          <a:p>
            <a:r>
              <a:rPr lang="da-DK" dirty="0" smtClean="0"/>
              <a:t>Hansson </a:t>
            </a:r>
            <a:r>
              <a:rPr lang="da-DK" dirty="0" smtClean="0"/>
              <a:t>introduced the concept in 1928</a:t>
            </a:r>
          </a:p>
          <a:p>
            <a:r>
              <a:rPr lang="da-DK" dirty="0" smtClean="0"/>
              <a:t>Equality and mutual </a:t>
            </a:r>
            <a:r>
              <a:rPr lang="da-DK" dirty="0" smtClean="0"/>
              <a:t>understanding</a:t>
            </a:r>
            <a:endParaRPr lang="da-DK" dirty="0" smtClean="0"/>
          </a:p>
          <a:p>
            <a:r>
              <a:rPr lang="da-DK" dirty="0" smtClean="0"/>
              <a:t>Traditional class society </a:t>
            </a:r>
            <a:r>
              <a:rPr lang="da-DK" dirty="0" smtClean="0">
                <a:sym typeface="Wingdings" pitchFamily="2" charset="2"/>
              </a:rPr>
              <a:t> People’s Home</a:t>
            </a:r>
          </a:p>
          <a:p>
            <a:r>
              <a:rPr lang="da-DK" dirty="0" smtClean="0">
                <a:sym typeface="Wingdings" pitchFamily="2" charset="2"/>
              </a:rPr>
              <a:t>Planned </a:t>
            </a:r>
            <a:r>
              <a:rPr lang="da-DK" dirty="0" smtClean="0">
                <a:sym typeface="Wingdings" pitchFamily="2" charset="2"/>
              </a:rPr>
              <a:t>economy, ”Functional Socialism”</a:t>
            </a:r>
            <a:endParaRPr lang="da-DK" dirty="0" smtClean="0">
              <a:sym typeface="Wingdings" pitchFamily="2" charset="2"/>
            </a:endParaRPr>
          </a:p>
          <a:p>
            <a:r>
              <a:rPr lang="da-DK" dirty="0" smtClean="0">
                <a:sym typeface="Wingdings" pitchFamily="2" charset="2"/>
              </a:rPr>
              <a:t>Good education – Free education</a:t>
            </a:r>
          </a:p>
          <a:p>
            <a:r>
              <a:rPr lang="da-DK" dirty="0" smtClean="0">
                <a:sym typeface="Wingdings" pitchFamily="2" charset="2"/>
              </a:rPr>
              <a:t>Free universal health care</a:t>
            </a:r>
            <a:endParaRPr lang="da-DK"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285884"/>
          </a:xfrm>
        </p:spPr>
        <p:txBody>
          <a:bodyPr>
            <a:normAutofit/>
          </a:bodyPr>
          <a:lstStyle/>
          <a:p>
            <a:r>
              <a:rPr lang="en-US" sz="4000" dirty="0" smtClean="0"/>
              <a:t>Sigmund Freud, </a:t>
            </a:r>
            <a:r>
              <a:rPr lang="en-US" sz="4000" i="1" dirty="0" smtClean="0"/>
              <a:t>Civilization and its Discontents</a:t>
            </a:r>
            <a:r>
              <a:rPr lang="en-US" sz="4000" dirty="0" smtClean="0"/>
              <a:t>, 1929</a:t>
            </a:r>
            <a:endParaRPr lang="en-US" sz="4000" dirty="0"/>
          </a:p>
        </p:txBody>
      </p:sp>
      <p:sp>
        <p:nvSpPr>
          <p:cNvPr id="3" name="Content Placeholder 2"/>
          <p:cNvSpPr>
            <a:spLocks noGrp="1"/>
          </p:cNvSpPr>
          <p:nvPr>
            <p:ph idx="1"/>
          </p:nvPr>
        </p:nvSpPr>
        <p:spPr>
          <a:xfrm>
            <a:off x="457200" y="1428736"/>
            <a:ext cx="8229600" cy="5429264"/>
          </a:xfrm>
        </p:spPr>
        <p:txBody>
          <a:bodyPr>
            <a:normAutofit lnSpcReduction="10000"/>
          </a:bodyPr>
          <a:lstStyle/>
          <a:p>
            <a:r>
              <a:rPr lang="en-US" sz="2800" dirty="0" smtClean="0"/>
              <a:t>“Human life in common is only made possible when a majority comes together which is stronger than any separate individual and which remains united against all separate individuals. The power of this community is then set up as ‘right’ in opposition to the power of the individual, which is condemned as ‘brute force’. This replacement of the power of the individual by the power of the community constitutes the decisive step of civilization. The essence of it lies in the fact that the members of the community restrict themselves in their possibilities of satisfaction, whereas the individual knew no such restrictions.”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Writing Style</a:t>
            </a:r>
            <a:endParaRPr lang="en-US" dirty="0"/>
          </a:p>
        </p:txBody>
      </p:sp>
      <p:sp>
        <p:nvSpPr>
          <p:cNvPr id="3" name="Content Placeholder 2"/>
          <p:cNvSpPr>
            <a:spLocks noGrp="1"/>
          </p:cNvSpPr>
          <p:nvPr>
            <p:ph sz="half" idx="1"/>
          </p:nvPr>
        </p:nvSpPr>
        <p:spPr/>
        <p:txBody>
          <a:bodyPr/>
          <a:lstStyle/>
          <a:p>
            <a:r>
              <a:rPr lang="en-US" dirty="0" smtClean="0"/>
              <a:t>Epistolary</a:t>
            </a:r>
          </a:p>
          <a:p>
            <a:r>
              <a:rPr lang="en-US" dirty="0" smtClean="0"/>
              <a:t>Autobiography</a:t>
            </a:r>
            <a:endParaRPr lang="en-US" dirty="0"/>
          </a:p>
        </p:txBody>
      </p:sp>
      <p:sp>
        <p:nvSpPr>
          <p:cNvPr id="4" name="Content Placeholder 3"/>
          <p:cNvSpPr>
            <a:spLocks noGrp="1"/>
          </p:cNvSpPr>
          <p:nvPr>
            <p:ph sz="half" idx="2"/>
          </p:nvPr>
        </p:nvSpPr>
        <p:spPr/>
        <p:txBody>
          <a:bodyPr/>
          <a:lstStyle/>
          <a:p>
            <a:r>
              <a:rPr lang="en-US" dirty="0" smtClean="0"/>
              <a:t>Formal and stiff,</a:t>
            </a:r>
          </a:p>
          <a:p>
            <a:r>
              <a:rPr lang="en-US" dirty="0" smtClean="0"/>
              <a:t>Empty propaganda</a:t>
            </a:r>
          </a:p>
          <a:p>
            <a:endParaRPr lang="en-US" dirty="0" smtClean="0"/>
          </a:p>
          <a:p>
            <a:r>
              <a:rPr lang="en-US" dirty="0" smtClean="0"/>
              <a:t>Personal, </a:t>
            </a:r>
          </a:p>
          <a:p>
            <a:r>
              <a:rPr lang="en-US" dirty="0" smtClean="0"/>
              <a:t>Emotional</a:t>
            </a:r>
          </a:p>
          <a:p>
            <a:r>
              <a:rPr lang="en-US" dirty="0" smtClean="0"/>
              <a:t>More interesting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Progression</a:t>
            </a:r>
            <a:endParaRPr lang="en-US" dirty="0"/>
          </a:p>
        </p:txBody>
      </p:sp>
      <p:sp>
        <p:nvSpPr>
          <p:cNvPr id="5" name="Content Placeholder 4"/>
          <p:cNvSpPr>
            <a:spLocks noGrp="1"/>
          </p:cNvSpPr>
          <p:nvPr>
            <p:ph idx="1"/>
          </p:nvPr>
        </p:nvSpPr>
        <p:spPr/>
        <p:txBody>
          <a:bodyPr/>
          <a:lstStyle/>
          <a:p>
            <a:endParaRPr lang="en-US" dirty="0" smtClean="0"/>
          </a:p>
          <a:p>
            <a:r>
              <a:rPr lang="en-US" dirty="0" smtClean="0"/>
              <a:t>Loyal, undoubting fellow-soldier </a:t>
            </a:r>
            <a:r>
              <a:rPr lang="en-US" dirty="0" smtClean="0">
                <a:sym typeface="Wingdings" pitchFamily="2" charset="2"/>
              </a:rPr>
              <a:t></a:t>
            </a:r>
          </a:p>
          <a:p>
            <a:r>
              <a:rPr lang="en-US" dirty="0" smtClean="0">
                <a:sym typeface="Wingdings" pitchFamily="2" charset="2"/>
              </a:rPr>
              <a:t>Doubting,</a:t>
            </a:r>
          </a:p>
          <a:p>
            <a:r>
              <a:rPr lang="en-US" dirty="0" smtClean="0">
                <a:sym typeface="Wingdings" pitchFamily="2" charset="2"/>
              </a:rPr>
              <a:t>Thinking, agonizing individual</a:t>
            </a:r>
          </a:p>
          <a:p>
            <a:endParaRPr lang="en-US" dirty="0" smtClean="0">
              <a:sym typeface="Wingdings" pitchFamily="2" charset="2"/>
            </a:endParaRPr>
          </a:p>
          <a:p>
            <a:r>
              <a:rPr lang="en-US" dirty="0" smtClean="0">
                <a:sym typeface="Wingdings" pitchFamily="2" charset="2"/>
              </a:rPr>
              <a:t>The collective  the individual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normAutofit/>
          </a:bodyPr>
          <a:lstStyle/>
          <a:p>
            <a:r>
              <a:rPr lang="en-US" dirty="0" smtClean="0"/>
              <a:t>Summary</a:t>
            </a:r>
            <a:endParaRPr lang="en-US" dirty="0"/>
          </a:p>
        </p:txBody>
      </p:sp>
      <p:sp>
        <p:nvSpPr>
          <p:cNvPr id="3" name="Content Placeholder 2"/>
          <p:cNvSpPr>
            <a:spLocks noGrp="1"/>
          </p:cNvSpPr>
          <p:nvPr>
            <p:ph idx="1"/>
          </p:nvPr>
        </p:nvSpPr>
        <p:spPr>
          <a:xfrm>
            <a:off x="457200" y="1340768"/>
            <a:ext cx="8229600" cy="5517232"/>
          </a:xfrm>
        </p:spPr>
        <p:txBody>
          <a:bodyPr>
            <a:normAutofit fontScale="85000" lnSpcReduction="20000"/>
          </a:bodyPr>
          <a:lstStyle/>
          <a:p>
            <a:r>
              <a:rPr lang="da-DK" dirty="0" smtClean="0"/>
              <a:t>Protagonist: Leo Kall, works in Chemistry City # 4</a:t>
            </a:r>
          </a:p>
          <a:p>
            <a:r>
              <a:rPr lang="da-DK" dirty="0" smtClean="0"/>
              <a:t>Worried that wife Linda is having affair with his boss, Edo Rissen</a:t>
            </a:r>
          </a:p>
          <a:p>
            <a:r>
              <a:rPr lang="da-DK" dirty="0" smtClean="0"/>
              <a:t>Rissen described by Linda: ”He wasn’t as distant as all the others. He didn’t frigthen anyone and wasn’t afraid of himself” p.154</a:t>
            </a:r>
          </a:p>
          <a:p>
            <a:r>
              <a:rPr lang="da-DK" dirty="0" smtClean="0"/>
              <a:t>Invents the ”truth serum” Kallocain, which ”offers up the possibility of controlling what goes on in people’s minds” p.102</a:t>
            </a:r>
          </a:p>
          <a:p>
            <a:r>
              <a:rPr lang="da-DK" dirty="0" smtClean="0"/>
              <a:t>Volunteer Sacrificial Service sends Volunteers – </a:t>
            </a:r>
            <a:r>
              <a:rPr lang="da-DK" dirty="0" smtClean="0"/>
              <a:t>remember </a:t>
            </a:r>
            <a:r>
              <a:rPr lang="da-DK" dirty="0" smtClean="0"/>
              <a:t>all they said, and end up ashamed or regretful</a:t>
            </a:r>
          </a:p>
          <a:p>
            <a:r>
              <a:rPr lang="da-DK" dirty="0" smtClean="0"/>
              <a:t>Kall becomes friend with Police Chief Karrek</a:t>
            </a:r>
          </a:p>
          <a:p>
            <a:r>
              <a:rPr lang="da-DK" dirty="0" smtClean="0"/>
              <a:t>Chief sends Kall and Rissen to the Worldstate’s Capital – never stepping above ground</a:t>
            </a:r>
          </a:p>
          <a:p>
            <a:r>
              <a:rPr lang="da-DK" dirty="0" smtClean="0"/>
              <a:t>Uses Kallocain on a Volunteer who speaks of a great man, Reor, who lived 50 years ago</a:t>
            </a:r>
          </a:p>
          <a:p>
            <a:r>
              <a:rPr lang="da-DK" dirty="0" smtClean="0"/>
              <a:t>Kall progressively gets </a:t>
            </a:r>
            <a:r>
              <a:rPr lang="da-DK" dirty="0" smtClean="0"/>
              <a:t>more paranoid </a:t>
            </a:r>
            <a:r>
              <a:rPr lang="da-DK" dirty="0" smtClean="0"/>
              <a:t>about his surroundings (Rissen / Linda)</a:t>
            </a:r>
          </a:p>
          <a:p>
            <a:r>
              <a:rPr lang="da-DK" dirty="0" smtClean="0"/>
              <a:t>Has subconscious”human” thoughts – speaks out at Film Studio Palace pp. 121-123</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TotalTime>
  <Words>1219</Words>
  <Application>Microsoft Office PowerPoint</Application>
  <PresentationFormat>On-screen Show (4:3)</PresentationFormat>
  <Paragraphs>118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Kallocain</vt:lpstr>
      <vt:lpstr>Karin Boye, 1900-1941</vt:lpstr>
      <vt:lpstr>The Shield-Maiden</vt:lpstr>
      <vt:lpstr>Kallocain, 1940</vt:lpstr>
      <vt:lpstr>Folkhemmet</vt:lpstr>
      <vt:lpstr>Sigmund Freud, Civilization and its Discontents, 1929</vt:lpstr>
      <vt:lpstr>Structure   Writing Style</vt:lpstr>
      <vt:lpstr>Progression</vt:lpstr>
      <vt:lpstr>Summary</vt:lpstr>
      <vt:lpstr>Summary II</vt:lpstr>
      <vt:lpstr>Important Dystopian Characteristics in Kallocain</vt:lpstr>
      <vt:lpstr>The State</vt:lpstr>
      <vt:lpstr>The Worldstate</vt:lpstr>
      <vt:lpstr>Comparisons</vt:lpstr>
      <vt:lpstr>Comparison II</vt:lpstr>
      <vt:lpstr>Theme / Message</vt:lpstr>
      <vt:lpstr>Questions</vt:lpstr>
    </vt:vector>
  </TitlesOfParts>
  <Company>Condor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Kallocain</dc:title>
  <dc:creator>Nete</dc:creator>
  <cp:lastModifiedBy>Jorg</cp:lastModifiedBy>
  <cp:revision>15</cp:revision>
  <dcterms:created xsi:type="dcterms:W3CDTF">2010-01-17T00:02:38Z</dcterms:created>
  <dcterms:modified xsi:type="dcterms:W3CDTF">2011-02-02T22:36:28Z</dcterms:modified>
</cp:coreProperties>
</file>