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1"/>
  </p:handoutMasterIdLst>
  <p:sldIdLst>
    <p:sldId id="256" r:id="rId2"/>
    <p:sldId id="257" r:id="rId3"/>
    <p:sldId id="260" r:id="rId4"/>
    <p:sldId id="259" r:id="rId5"/>
    <p:sldId id="267" r:id="rId6"/>
    <p:sldId id="261" r:id="rId7"/>
    <p:sldId id="263" r:id="rId8"/>
    <p:sldId id="269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62" d="100"/>
          <a:sy n="62" d="100"/>
        </p:scale>
        <p:origin x="-9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1B520-646F-408E-A62A-038FE9B2547C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199FF-6653-4046-B91E-008B7A98A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24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024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39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9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9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1222988-FCB2-49EA-A868-A08034F8F7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7CB5C-88DD-4456-9634-953273B65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C3A4B-F948-45A6-BE02-934DB77DF4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0E978-0ECA-4579-93FD-48C7BC931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18F4F-368A-4C17-A8D6-9FD308422B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7995-0F72-4C95-BFCF-4E39815CDB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14535-B0C8-4BCA-8CD9-EE469D24B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C9AC6-8B76-41EF-9AA5-7DDD9C62D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B0CF7-33C5-46DF-9CC5-29707DB7C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C8108-D7CC-454B-85C7-693B3CEAC5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ED2C7-DDF2-468D-9552-31A413E0D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921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C803763B-625C-4B5C-A285-89C037177F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"/>
            <a:ext cx="7772400" cy="1928801"/>
          </a:xfrm>
        </p:spPr>
        <p:txBody>
          <a:bodyPr/>
          <a:lstStyle/>
          <a:p>
            <a:r>
              <a:rPr lang="en-US" dirty="0"/>
              <a:t>Utopias, Dystopias and Science Fiction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628" y="4929198"/>
            <a:ext cx="2771772" cy="1428760"/>
          </a:xfrm>
        </p:spPr>
        <p:txBody>
          <a:bodyPr/>
          <a:lstStyle/>
          <a:p>
            <a:r>
              <a:rPr lang="en-US" dirty="0" smtClean="0"/>
              <a:t>Sir Thomas More</a:t>
            </a:r>
            <a:endParaRPr lang="en-US" dirty="0"/>
          </a:p>
        </p:txBody>
      </p:sp>
      <p:pic>
        <p:nvPicPr>
          <p:cNvPr id="4" name="Picture 3" descr="Thomas_More_Holbe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152657"/>
            <a:ext cx="3739137" cy="47053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Utopia            </a:t>
            </a:r>
            <a:r>
              <a:rPr lang="en-US" dirty="0" err="1"/>
              <a:t>Eutopia</a:t>
            </a:r>
            <a:endParaRPr lang="en-US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00200"/>
            <a:ext cx="4189413" cy="4498975"/>
          </a:xfrm>
        </p:spPr>
        <p:txBody>
          <a:bodyPr/>
          <a:lstStyle/>
          <a:p>
            <a:r>
              <a:rPr lang="en-US" dirty="0"/>
              <a:t>“No Place”</a:t>
            </a:r>
          </a:p>
          <a:p>
            <a:r>
              <a:rPr lang="en-US" dirty="0"/>
              <a:t>Model of the good </a:t>
            </a:r>
            <a:r>
              <a:rPr lang="en-US" dirty="0" smtClean="0"/>
              <a:t>society</a:t>
            </a:r>
          </a:p>
          <a:p>
            <a:endParaRPr lang="en-US" dirty="0" smtClean="0"/>
          </a:p>
          <a:p>
            <a:r>
              <a:rPr lang="en-US" dirty="0" smtClean="0"/>
              <a:t>Unrealistic daydream</a:t>
            </a:r>
            <a:endParaRPr lang="en-US" dirty="0"/>
          </a:p>
        </p:txBody>
      </p:sp>
      <p:sp>
        <p:nvSpPr>
          <p:cNvPr id="7172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52963" y="1600200"/>
            <a:ext cx="4189412" cy="4498975"/>
          </a:xfrm>
        </p:spPr>
        <p:txBody>
          <a:bodyPr/>
          <a:lstStyle/>
          <a:p>
            <a:r>
              <a:rPr lang="en-US" dirty="0"/>
              <a:t>“The Good Place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Ambiguity of terms</a:t>
            </a:r>
          </a:p>
          <a:p>
            <a:endParaRPr lang="en-US" dirty="0" smtClean="0"/>
          </a:p>
          <a:p>
            <a:r>
              <a:rPr lang="en-US" dirty="0" smtClean="0"/>
              <a:t>Dream place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Utopias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Typically a visitor arrives</a:t>
            </a:r>
          </a:p>
          <a:p>
            <a:r>
              <a:rPr lang="en-US" dirty="0" smtClean="0"/>
              <a:t>Geographical </a:t>
            </a:r>
            <a:r>
              <a:rPr lang="en-US" dirty="0"/>
              <a:t>isolation</a:t>
            </a:r>
          </a:p>
          <a:p>
            <a:r>
              <a:rPr lang="en-US" dirty="0"/>
              <a:t>Temporal isolation</a:t>
            </a:r>
          </a:p>
          <a:p>
            <a:r>
              <a:rPr lang="en-US" dirty="0"/>
              <a:t>Wish to appear realistic and realizable</a:t>
            </a:r>
          </a:p>
          <a:p>
            <a:r>
              <a:rPr lang="en-US" dirty="0"/>
              <a:t>Problem today: the world has shrunk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Utopian or Dystopian Satire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Ridicule</a:t>
            </a:r>
          </a:p>
          <a:p>
            <a:r>
              <a:rPr lang="en-US" dirty="0"/>
              <a:t>No solution</a:t>
            </a:r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r>
              <a:rPr lang="en-US" dirty="0" smtClean="0"/>
              <a:t>Sir Thomas More, </a:t>
            </a:r>
            <a:br>
              <a:rPr lang="en-US" dirty="0" smtClean="0"/>
            </a:br>
            <a:r>
              <a:rPr lang="en-US" dirty="0" smtClean="0"/>
              <a:t>1478-1535</a:t>
            </a:r>
          </a:p>
          <a:p>
            <a:endParaRPr lang="en-US" u="sng" dirty="0"/>
          </a:p>
        </p:txBody>
      </p:sp>
      <p:pic>
        <p:nvPicPr>
          <p:cNvPr id="4" name="Picture 3" descr="Thomas_More_Holbe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152525"/>
            <a:ext cx="4533900" cy="5705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Gulliver’s Travels</a:t>
            </a:r>
            <a:r>
              <a:rPr lang="en-US" dirty="0" smtClean="0"/>
              <a:t> </a:t>
            </a:r>
          </a:p>
          <a:p>
            <a:r>
              <a:rPr lang="en-US" u="sng" dirty="0" err="1" smtClean="0"/>
              <a:t>Erewhon</a:t>
            </a:r>
            <a:endParaRPr lang="en-US" u="sng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Jonathan Swift, </a:t>
            </a:r>
            <a:br>
              <a:rPr lang="en-US" dirty="0" smtClean="0"/>
            </a:br>
            <a:r>
              <a:rPr lang="en-US" dirty="0" smtClean="0"/>
              <a:t>1667-1745</a:t>
            </a:r>
            <a:endParaRPr lang="en-US" dirty="0"/>
          </a:p>
        </p:txBody>
      </p:sp>
      <p:pic>
        <p:nvPicPr>
          <p:cNvPr id="4" name="Picture 3" descr="Jonathan_Swift_by_Charles_Jervas_det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1155211"/>
            <a:ext cx="5072066" cy="57027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Aspects of Utopias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Socialism</a:t>
            </a:r>
          </a:p>
          <a:p>
            <a:r>
              <a:rPr lang="en-US"/>
              <a:t>Democracy – dictatorship?</a:t>
            </a:r>
          </a:p>
          <a:p>
            <a:r>
              <a:rPr lang="en-US"/>
              <a:t>Religion</a:t>
            </a:r>
          </a:p>
          <a:p>
            <a:r>
              <a:rPr lang="en-US"/>
              <a:t>War – power</a:t>
            </a:r>
          </a:p>
          <a:p>
            <a:r>
              <a:rPr lang="en-US"/>
              <a:t>Technology</a:t>
            </a:r>
          </a:p>
          <a:p>
            <a:r>
              <a:rPr lang="en-US"/>
              <a:t>Work – leisure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</a:t>
            </a:r>
            <a:endParaRPr lang="en-US" dirty="0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Thomas More – Utopia, 1516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Francis </a:t>
            </a:r>
            <a:r>
              <a:rPr lang="en-US" dirty="0"/>
              <a:t>Bacon – New </a:t>
            </a:r>
            <a:r>
              <a:rPr lang="en-US" dirty="0" smtClean="0"/>
              <a:t>Atlantis, </a:t>
            </a:r>
            <a:r>
              <a:rPr lang="en-US" dirty="0"/>
              <a:t>1605</a:t>
            </a:r>
          </a:p>
          <a:p>
            <a:pPr>
              <a:lnSpc>
                <a:spcPct val="90000"/>
              </a:lnSpc>
            </a:pPr>
            <a:r>
              <a:rPr lang="en-US" dirty="0"/>
              <a:t>Jonathan Swift – Gulliver’s Travels, 1726</a:t>
            </a:r>
          </a:p>
          <a:p>
            <a:pPr>
              <a:lnSpc>
                <a:spcPct val="90000"/>
              </a:lnSpc>
            </a:pPr>
            <a:r>
              <a:rPr lang="en-US" dirty="0"/>
              <a:t>Mary Shelley – Frankenstein, 1818</a:t>
            </a:r>
          </a:p>
          <a:p>
            <a:pPr>
              <a:lnSpc>
                <a:spcPct val="90000"/>
              </a:lnSpc>
            </a:pPr>
            <a:r>
              <a:rPr lang="en-US" dirty="0"/>
              <a:t>Samuel Butler – </a:t>
            </a:r>
            <a:r>
              <a:rPr lang="en-US" dirty="0" err="1"/>
              <a:t>Erewhon</a:t>
            </a:r>
            <a:r>
              <a:rPr lang="en-US" dirty="0"/>
              <a:t>, 1872</a:t>
            </a:r>
          </a:p>
          <a:p>
            <a:pPr>
              <a:lnSpc>
                <a:spcPct val="90000"/>
              </a:lnSpc>
            </a:pPr>
            <a:r>
              <a:rPr lang="en-US" dirty="0"/>
              <a:t>William Morris – News from Nowhere, 1890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H.G.Wells</a:t>
            </a:r>
            <a:r>
              <a:rPr lang="en-US" dirty="0"/>
              <a:t> – The Time Machine, 1895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        The War of the Worlds, 1898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Utopia</a:t>
            </a:r>
            <a:r>
              <a:rPr lang="en-US" dirty="0" smtClean="0"/>
              <a:t>, Thomas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What are the main criticisms of the existing British society?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da-DK" dirty="0" smtClean="0"/>
              <a:t>Courtiers</a:t>
            </a:r>
          </a:p>
          <a:p>
            <a:pPr marL="514350" indent="-514350">
              <a:buAutoNum type="alphaLcParenR"/>
            </a:pPr>
            <a:r>
              <a:rPr lang="da-DK" dirty="0" smtClean="0"/>
              <a:t>The justice system and punishment in England</a:t>
            </a:r>
          </a:p>
          <a:p>
            <a:pPr marL="514350" indent="-514350">
              <a:buAutoNum type="alphaLcParenR"/>
            </a:pPr>
            <a:r>
              <a:rPr lang="da-DK" dirty="0" smtClean="0"/>
              <a:t>The noblemen and their exploitation</a:t>
            </a:r>
          </a:p>
          <a:p>
            <a:pPr marL="514350" indent="-514350">
              <a:buAutoNum type="alphaLcParenR"/>
            </a:pPr>
            <a:r>
              <a:rPr lang="da-DK" dirty="0" smtClean="0"/>
              <a:t>The Enclosure movement</a:t>
            </a:r>
          </a:p>
          <a:p>
            <a:pPr marL="514350" indent="-514350">
              <a:buAutoNum type="alphaLcParenR"/>
            </a:pPr>
            <a:r>
              <a:rPr lang="da-DK" dirty="0" smtClean="0"/>
              <a:t>The King and his ambitions</a:t>
            </a:r>
          </a:p>
          <a:p>
            <a:pPr marL="514350" indent="-514350">
              <a:buAutoNum type="alphaLcParenR"/>
            </a:pPr>
            <a:r>
              <a:rPr lang="da-DK" dirty="0" smtClean="0"/>
              <a:t>Avarice and Greed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642918"/>
            <a:ext cx="8540750" cy="500066"/>
          </a:xfrm>
        </p:spPr>
        <p:txBody>
          <a:bodyPr/>
          <a:lstStyle/>
          <a:p>
            <a:r>
              <a:rPr lang="en-US" dirty="0" smtClean="0"/>
              <a:t>Questions </a:t>
            </a:r>
            <a:r>
              <a:rPr lang="en-US" i="1" dirty="0" smtClean="0"/>
              <a:t>Utopia</a:t>
            </a:r>
            <a:r>
              <a:rPr lang="en-US" dirty="0" smtClean="0"/>
              <a:t>, Thomas More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285860"/>
            <a:ext cx="8540750" cy="4813315"/>
          </a:xfrm>
        </p:spPr>
        <p:txBody>
          <a:bodyPr/>
          <a:lstStyle/>
          <a:p>
            <a:r>
              <a:rPr lang="en-US" dirty="0" smtClean="0"/>
              <a:t>1) </a:t>
            </a:r>
            <a:r>
              <a:rPr lang="en-US" dirty="0" smtClean="0"/>
              <a:t>Give a brief outline of the basic characteristics of Utopia</a:t>
            </a:r>
          </a:p>
          <a:p>
            <a:r>
              <a:rPr lang="en-US" dirty="0" smtClean="0"/>
              <a:t>2) </a:t>
            </a:r>
            <a:r>
              <a:rPr lang="en-US" dirty="0" smtClean="0"/>
              <a:t>What is the role of men, women, and children?</a:t>
            </a:r>
          </a:p>
          <a:p>
            <a:r>
              <a:rPr lang="en-US" dirty="0" smtClean="0"/>
              <a:t>3</a:t>
            </a:r>
            <a:r>
              <a:rPr lang="en-US" smtClean="0"/>
              <a:t>) </a:t>
            </a:r>
            <a:r>
              <a:rPr lang="en-US" dirty="0" smtClean="0"/>
              <a:t>Which of these characteristics appeal to you and which do not? Why / why not?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234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Compass</vt:lpstr>
      <vt:lpstr>Utopias, Dystopias and Science Fiction</vt:lpstr>
      <vt:lpstr>Utopia            Eutopia</vt:lpstr>
      <vt:lpstr>Utopias</vt:lpstr>
      <vt:lpstr>Utopian or Dystopian Satire</vt:lpstr>
      <vt:lpstr>Satire</vt:lpstr>
      <vt:lpstr>Aspects of Utopias</vt:lpstr>
      <vt:lpstr>Works</vt:lpstr>
      <vt:lpstr>Utopia, Thomas More</vt:lpstr>
      <vt:lpstr>Questions Utopia, Thomas More </vt:lpstr>
    </vt:vector>
  </TitlesOfParts>
  <Company>Condor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Utopias, Dystopias and Science Fiction</dc:title>
  <dc:creator>LPJ</dc:creator>
  <cp:lastModifiedBy>Jorg</cp:lastModifiedBy>
  <cp:revision>21</cp:revision>
  <dcterms:created xsi:type="dcterms:W3CDTF">2007-04-07T20:24:56Z</dcterms:created>
  <dcterms:modified xsi:type="dcterms:W3CDTF">2011-01-15T15:06:46Z</dcterms:modified>
</cp:coreProperties>
</file>